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03" r:id="rId3"/>
    <p:sldId id="258" r:id="rId4"/>
    <p:sldId id="302" r:id="rId5"/>
    <p:sldId id="265" r:id="rId6"/>
    <p:sldId id="257" r:id="rId7"/>
    <p:sldId id="259" r:id="rId8"/>
    <p:sldId id="260" r:id="rId9"/>
    <p:sldId id="261" r:id="rId10"/>
    <p:sldId id="262" r:id="rId11"/>
    <p:sldId id="263" r:id="rId12"/>
    <p:sldId id="266" r:id="rId13"/>
    <p:sldId id="267" r:id="rId14"/>
    <p:sldId id="268" r:id="rId15"/>
    <p:sldId id="269" r:id="rId16"/>
    <p:sldId id="297" r:id="rId17"/>
    <p:sldId id="271" r:id="rId18"/>
    <p:sldId id="272" r:id="rId19"/>
    <p:sldId id="270" r:id="rId20"/>
    <p:sldId id="274" r:id="rId21"/>
    <p:sldId id="305" r:id="rId22"/>
    <p:sldId id="306" r:id="rId23"/>
    <p:sldId id="298" r:id="rId24"/>
    <p:sldId id="275" r:id="rId25"/>
    <p:sldId id="276" r:id="rId26"/>
    <p:sldId id="299" r:id="rId27"/>
    <p:sldId id="300" r:id="rId28"/>
    <p:sldId id="277" r:id="rId29"/>
    <p:sldId id="278" r:id="rId30"/>
    <p:sldId id="301"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304" r:id="rId47"/>
    <p:sldId id="294" r:id="rId48"/>
    <p:sldId id="295" r:id="rId49"/>
    <p:sldId id="296" r:id="rId50"/>
    <p:sldId id="307" r:id="rId51"/>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515" autoAdjust="0"/>
    <p:restoredTop sz="80106" autoAdjust="0"/>
  </p:normalViewPr>
  <p:slideViewPr>
    <p:cSldViewPr>
      <p:cViewPr varScale="1">
        <p:scale>
          <a:sx n="74" d="100"/>
          <a:sy n="74" d="100"/>
        </p:scale>
        <p:origin x="846" y="60"/>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A0FB895-09E2-4493-873F-9356AD76708B}" type="datetimeFigureOut">
              <a:rPr lang="de-DE"/>
              <a:pPr>
                <a:defRPr/>
              </a:pPr>
              <a:t>11.09.2015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299FF340-5A0A-472D-AB9E-5691B7418DCE}" type="slidenum">
              <a:rPr lang="de-DE" altLang="de-DE"/>
              <a:pPr/>
              <a:t>‹Nr.›</a:t>
            </a:fld>
            <a:endParaRPr lang="de-DE" altLang="de-DE"/>
          </a:p>
        </p:txBody>
      </p:sp>
    </p:spTree>
    <p:extLst>
      <p:ext uri="{BB962C8B-B14F-4D97-AF65-F5344CB8AC3E}">
        <p14:creationId xmlns:p14="http://schemas.microsoft.com/office/powerpoint/2010/main" val="330750236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Es gibt 130 Augen in Fehl zu verteilen, aber nur 110 in Trumpf. Deshalb ist es ein wesentliches Ziel des Spiels, dass die Fehl zur eigenen Partei kommen. Habe ich keine Asse muss ich gucken, dass ich meinen Partner schnell ans Spiel bekomme. </a:t>
            </a:r>
          </a:p>
          <a:p>
            <a:pPr>
              <a:spcBef>
                <a:spcPct val="0"/>
              </a:spcBef>
            </a:pPr>
            <a:endParaRPr lang="de-DE" altLang="de-DE" smtClean="0"/>
          </a:p>
          <a:p>
            <a:pPr>
              <a:spcBef>
                <a:spcPct val="0"/>
              </a:spcBef>
            </a:pPr>
            <a:r>
              <a:rPr lang="de-DE" altLang="de-DE" smtClean="0"/>
              <a:t>Anschieben ist ein Mittel (zu 33% sitzt mein Partner direkt hinter mir). Habe ich keine Dulle, so hat mein Partner zu 66% eine, dann könnte auch Trumpfspiel ein adäquates Mittel sein.</a:t>
            </a:r>
          </a:p>
        </p:txBody>
      </p:sp>
      <p:sp>
        <p:nvSpPr>
          <p:cNvPr id="5427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75400F13-C44A-43A6-A11B-81BF71D9A416}" type="slidenum">
              <a:rPr lang="de-DE" altLang="de-DE"/>
              <a:pPr/>
              <a:t>5</a:t>
            </a:fld>
            <a:endParaRPr lang="de-DE" altLang="de-DE"/>
          </a:p>
        </p:txBody>
      </p:sp>
    </p:spTree>
    <p:extLst>
      <p:ext uri="{BB962C8B-B14F-4D97-AF65-F5344CB8AC3E}">
        <p14:creationId xmlns:p14="http://schemas.microsoft.com/office/powerpoint/2010/main" val="103707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smtClean="0"/>
          </a:p>
        </p:txBody>
      </p:sp>
      <p:sp>
        <p:nvSpPr>
          <p:cNvPr id="5530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1480066-3F5A-4C01-BD19-C50D4509AA90}" type="slidenum">
              <a:rPr lang="de-DE" altLang="de-DE"/>
              <a:pPr/>
              <a:t>6</a:t>
            </a:fld>
            <a:endParaRPr lang="de-DE" altLang="de-DE"/>
          </a:p>
        </p:txBody>
      </p:sp>
    </p:spTree>
    <p:extLst>
      <p:ext uri="{BB962C8B-B14F-4D97-AF65-F5344CB8AC3E}">
        <p14:creationId xmlns:p14="http://schemas.microsoft.com/office/powerpoint/2010/main" val="4048217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Grundsätzlich: Wenn ich zwei Pik abgebe (einen hohen und einen niedrigen) gibt es erst einmal keinen Grund, warum der erste Stiche niedrig sein soll und der andere dann hoch. Ich versuch die Stiche fair zu halten (25 / 25). Wenn alle dieses versuchen dann wird es schwierig. Deshalb schmiert Kontra und Re geizt. Ein zweiter Grund kommt aus der Wahrscheinlichkeitsrechnung, dass der zweite Fehllauf aufgrund der Trumpfdominanz von Re oft zu Re geht. Da gilt es die Chance des ersten Laufs zu nutzen. Letztendlich ist „Kontra schmiert, wo Re sich ziert“ eine „Konvention“. Konvention sind eine Art Regeln, die sich in der Doko-Gemeinde eingebürgert haben. Konventionen sind aus „best practices“ (so macht man es) entstanden und dienen der Spieloptimierung und der führen Partnerfindung.</a:t>
            </a:r>
          </a:p>
          <a:p>
            <a:pPr>
              <a:spcBef>
                <a:spcPct val="0"/>
              </a:spcBef>
            </a:pPr>
            <a:endParaRPr lang="de-DE" altLang="de-DE" smtClean="0"/>
          </a:p>
          <a:p>
            <a:pPr>
              <a:spcBef>
                <a:spcPct val="0"/>
              </a:spcBef>
            </a:pPr>
            <a:r>
              <a:rPr lang="de-DE" altLang="de-DE" smtClean="0"/>
              <a:t>Re hat mehr Trumpf (es gibt Verteilungen in denen eine Kontrahand keinen Trumpf hält, aber es gibt keine solche Verteilung für Re) und ist Trumpfstärker (Re hat immer den 3. und 4. höchsten Trumpf).</a:t>
            </a:r>
          </a:p>
        </p:txBody>
      </p:sp>
      <p:sp>
        <p:nvSpPr>
          <p:cNvPr id="5632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B973194-DDBB-4206-9097-651F809C88B9}" type="slidenum">
              <a:rPr lang="de-DE" altLang="de-DE"/>
              <a:pPr/>
              <a:t>9</a:t>
            </a:fld>
            <a:endParaRPr lang="de-DE" altLang="de-DE"/>
          </a:p>
        </p:txBody>
      </p:sp>
    </p:spTree>
    <p:extLst>
      <p:ext uri="{BB962C8B-B14F-4D97-AF65-F5344CB8AC3E}">
        <p14:creationId xmlns:p14="http://schemas.microsoft.com/office/powerpoint/2010/main" val="1652994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Wird mit Konventionen gespielt so kann vor Legen der Pik 9 kurz gewartet (überlegt) werden. Dieses kann der Partner als „Normalspielumkehr“ deuten. Im Normalfall zeigt eine 9 an, dass ich in der Farbe frei bin (ich lege meinen Partner ja normal Punkte in den Stich und nicht eine 9). Habe ich zwei Neunen oder halte ich noch das Ass als Standkarte, kann ich hier die 9 mit „überlegen“ legen. Diese Spielweise ist aber nur etwas für Fortgeschrittene Doko Spieler. Merke: Ein „Überlegen“ sieht nicht nur der Partner, sondern auch der Gegner. Der Gegner könnte jetzt im Wissen dass das noch ein Ass ist Pik nachspielen.</a:t>
            </a:r>
          </a:p>
        </p:txBody>
      </p:sp>
      <p:sp>
        <p:nvSpPr>
          <p:cNvPr id="5734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BFF6287-55CB-4965-B4E7-17E0E59F592A}" type="slidenum">
              <a:rPr lang="de-DE" altLang="de-DE"/>
              <a:pPr/>
              <a:t>12</a:t>
            </a:fld>
            <a:endParaRPr lang="de-DE" altLang="de-DE"/>
          </a:p>
        </p:txBody>
      </p:sp>
    </p:spTree>
    <p:extLst>
      <p:ext uri="{BB962C8B-B14F-4D97-AF65-F5344CB8AC3E}">
        <p14:creationId xmlns:p14="http://schemas.microsoft.com/office/powerpoint/2010/main" val="4071924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Die Regel der „dritten Farbe“ ist ebenfalls eine Konvention, die nur von erfahrenen Doko-Spieler gespielt wird. Wird das Ass geschmiert, dann vergibt man sich die Chance durch den Abwurf einer „Standkarte“ anzuzeigen, dass man keinen Fehlverlierer mehr hat. „Einen Tod muss man sterben“: In diesem Fall sollte „sauber“ gespielt werden und selbst auf die Gefahr, dass der Partner nicht Kreuz anschiebt auf das Schmieren einer Standkarte verzichtet werden.</a:t>
            </a:r>
          </a:p>
        </p:txBody>
      </p:sp>
      <p:sp>
        <p:nvSpPr>
          <p:cNvPr id="5837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C3DF4747-41D3-4F10-89C0-5E97824D65A1}" type="slidenum">
              <a:rPr lang="de-DE" altLang="de-DE"/>
              <a:pPr/>
              <a:t>14</a:t>
            </a:fld>
            <a:endParaRPr lang="de-DE" altLang="de-DE"/>
          </a:p>
        </p:txBody>
      </p:sp>
    </p:spTree>
    <p:extLst>
      <p:ext uri="{BB962C8B-B14F-4D97-AF65-F5344CB8AC3E}">
        <p14:creationId xmlns:p14="http://schemas.microsoft.com/office/powerpoint/2010/main" val="1211262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Erwartungswertberechnung:</a:t>
            </a:r>
          </a:p>
          <a:p>
            <a:pPr>
              <a:spcBef>
                <a:spcPct val="0"/>
              </a:spcBef>
            </a:pPr>
            <a:endParaRPr lang="de-DE" altLang="de-DE" smtClean="0"/>
          </a:p>
          <a:p>
            <a:pPr>
              <a:spcBef>
                <a:spcPct val="0"/>
              </a:spcBef>
            </a:pPr>
            <a:r>
              <a:rPr lang="de-DE" altLang="de-DE" smtClean="0"/>
              <a:t>25 Punkte für jedes schwarze Ass im ersten Lauf</a:t>
            </a:r>
          </a:p>
          <a:p>
            <a:pPr>
              <a:spcBef>
                <a:spcPct val="0"/>
              </a:spcBef>
            </a:pPr>
            <a:r>
              <a:rPr lang="de-DE" altLang="de-DE" smtClean="0"/>
              <a:t>15 Punkte für das Stechen des zweiten schwarzen Laufes</a:t>
            </a:r>
          </a:p>
          <a:p>
            <a:pPr>
              <a:spcBef>
                <a:spcPct val="0"/>
              </a:spcBef>
            </a:pPr>
            <a:r>
              <a:rPr lang="de-DE" altLang="de-DE" smtClean="0"/>
              <a:t>15 Punkte für das Herz Ass im ersten Lauf</a:t>
            </a:r>
          </a:p>
          <a:p>
            <a:pPr>
              <a:spcBef>
                <a:spcPct val="0"/>
              </a:spcBef>
            </a:pPr>
            <a:r>
              <a:rPr lang="de-DE" altLang="de-DE" smtClean="0"/>
              <a:t>50 Punkte für Chicane in Schwarz</a:t>
            </a:r>
          </a:p>
          <a:p>
            <a:pPr>
              <a:spcBef>
                <a:spcPct val="0"/>
              </a:spcBef>
            </a:pPr>
            <a:r>
              <a:rPr lang="de-DE" altLang="de-DE" smtClean="0"/>
              <a:t>30 Punke für Chicane in Herz</a:t>
            </a:r>
          </a:p>
          <a:p>
            <a:pPr>
              <a:spcBef>
                <a:spcPct val="0"/>
              </a:spcBef>
            </a:pPr>
            <a:r>
              <a:rPr lang="de-DE" altLang="de-DE" smtClean="0"/>
              <a:t>Jede Kreuz/Pik Dame 10-20 Punkte (je nach Trumpfstruktur)</a:t>
            </a:r>
          </a:p>
          <a:p>
            <a:pPr>
              <a:spcBef>
                <a:spcPct val="0"/>
              </a:spcBef>
            </a:pPr>
            <a:r>
              <a:rPr lang="de-DE" altLang="de-DE" smtClean="0"/>
              <a:t>25 Punke für jede Dulle</a:t>
            </a:r>
          </a:p>
        </p:txBody>
      </p:sp>
      <p:sp>
        <p:nvSpPr>
          <p:cNvPr id="59396"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A60D90BA-D11C-4C40-A92B-4AAE45EAC038}" type="slidenum">
              <a:rPr lang="de-DE" altLang="de-DE"/>
              <a:pPr/>
              <a:t>15</a:t>
            </a:fld>
            <a:endParaRPr lang="de-DE" altLang="de-DE"/>
          </a:p>
        </p:txBody>
      </p:sp>
    </p:spTree>
    <p:extLst>
      <p:ext uri="{BB962C8B-B14F-4D97-AF65-F5344CB8AC3E}">
        <p14:creationId xmlns:p14="http://schemas.microsoft.com/office/powerpoint/2010/main" val="3083160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Die 8 Punkte ergeben sich aus der Differenz eines einfach gewonnen Res (3 Punkte) zu einer verlorenen 90‘er Absage, die man ohne Absage gewonnen hätte (-5 Punkte). </a:t>
            </a:r>
          </a:p>
        </p:txBody>
      </p:sp>
      <p:sp>
        <p:nvSpPr>
          <p:cNvPr id="60420"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4D8221AF-00D8-48A6-9B83-3648C4F60F60}" type="slidenum">
              <a:rPr lang="de-DE" altLang="de-DE"/>
              <a:pPr/>
              <a:t>19</a:t>
            </a:fld>
            <a:endParaRPr lang="de-DE" altLang="de-DE"/>
          </a:p>
        </p:txBody>
      </p:sp>
    </p:spTree>
    <p:extLst>
      <p:ext uri="{BB962C8B-B14F-4D97-AF65-F5344CB8AC3E}">
        <p14:creationId xmlns:p14="http://schemas.microsoft.com/office/powerpoint/2010/main" val="640442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smtClean="0"/>
          </a:p>
        </p:txBody>
      </p:sp>
      <p:sp>
        <p:nvSpPr>
          <p:cNvPr id="61444"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85E98FB5-4A44-422B-9622-A636A7FDDAFF}" type="slidenum">
              <a:rPr lang="de-DE" altLang="de-DE"/>
              <a:pPr/>
              <a:t>30</a:t>
            </a:fld>
            <a:endParaRPr lang="de-DE" altLang="de-DE"/>
          </a:p>
        </p:txBody>
      </p:sp>
    </p:spTree>
    <p:extLst>
      <p:ext uri="{BB962C8B-B14F-4D97-AF65-F5344CB8AC3E}">
        <p14:creationId xmlns:p14="http://schemas.microsoft.com/office/powerpoint/2010/main" val="217716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de-DE" altLang="de-DE" smtClean="0"/>
              <a:t>Hier kann man überlegen, ob die 60 gerechtfertigt sind. Ich sage sie nur, wenn ich einen Partner habe, den ich kenne und der „richtig“ spielt. Selbst Kreuz könnte hier – wenn vom Gegner vorgestochen – die Trumpfhoheit ins wanken bringen. Selbst wenn die Gegner beide Karo Damen halten, sind die 60 nicht wahrscheinlich. </a:t>
            </a:r>
          </a:p>
        </p:txBody>
      </p:sp>
      <p:sp>
        <p:nvSpPr>
          <p:cNvPr id="62468"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45C9A9D-5E30-46B3-8516-0F3224034029}" type="slidenum">
              <a:rPr lang="de-DE" altLang="de-DE"/>
              <a:pPr/>
              <a:t>38</a:t>
            </a:fld>
            <a:endParaRPr lang="de-DE" altLang="de-DE"/>
          </a:p>
        </p:txBody>
      </p:sp>
    </p:spTree>
    <p:extLst>
      <p:ext uri="{BB962C8B-B14F-4D97-AF65-F5344CB8AC3E}">
        <p14:creationId xmlns:p14="http://schemas.microsoft.com/office/powerpoint/2010/main" val="2323321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izenplatzhal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de-DE" altLang="de-DE" smtClean="0"/>
          </a:p>
        </p:txBody>
      </p:sp>
      <p:sp>
        <p:nvSpPr>
          <p:cNvPr id="63492" name="Foliennummernplatzhalt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2445613-E2A3-4742-AA14-62B7CB760B8B}" type="slidenum">
              <a:rPr lang="de-DE" altLang="de-DE"/>
              <a:pPr/>
              <a:t>46</a:t>
            </a:fld>
            <a:endParaRPr lang="de-DE" altLang="de-DE"/>
          </a:p>
        </p:txBody>
      </p:sp>
    </p:spTree>
    <p:extLst>
      <p:ext uri="{BB962C8B-B14F-4D97-AF65-F5344CB8AC3E}">
        <p14:creationId xmlns:p14="http://schemas.microsoft.com/office/powerpoint/2010/main" val="2631061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49AF7BB0-902D-4BB2-BD87-6FE3531B43F8}" type="datetimeFigureOut">
              <a:rPr lang="de-DE"/>
              <a:pPr>
                <a:defRPr/>
              </a:pPr>
              <a:t>11.09.2015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fld id="{D1C2BAC6-E61F-422F-9457-54F04B46306B}" type="slidenum">
              <a:rPr lang="de-DE" altLang="de-DE"/>
              <a:pPr/>
              <a:t>‹Nr.›</a:t>
            </a:fld>
            <a:endParaRPr lang="de-DE" altLang="de-DE"/>
          </a:p>
        </p:txBody>
      </p:sp>
    </p:spTree>
    <p:extLst>
      <p:ext uri="{BB962C8B-B14F-4D97-AF65-F5344CB8AC3E}">
        <p14:creationId xmlns:p14="http://schemas.microsoft.com/office/powerpoint/2010/main" val="4007866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C84F4B1C-8D5F-431E-8866-D3897D31DD11}" type="datetimeFigureOut">
              <a:rPr lang="de-DE"/>
              <a:pPr>
                <a:defRPr/>
              </a:pPr>
              <a:t>11.09.2015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fld id="{2E31D5FE-D49A-4D05-9027-CC698201DDC6}" type="slidenum">
              <a:rPr lang="de-DE" altLang="de-DE"/>
              <a:pPr/>
              <a:t>‹Nr.›</a:t>
            </a:fld>
            <a:endParaRPr lang="de-DE" altLang="de-DE"/>
          </a:p>
        </p:txBody>
      </p:sp>
    </p:spTree>
    <p:extLst>
      <p:ext uri="{BB962C8B-B14F-4D97-AF65-F5344CB8AC3E}">
        <p14:creationId xmlns:p14="http://schemas.microsoft.com/office/powerpoint/2010/main" val="994506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3054989C-ED1F-433B-9206-A7D9C2BDFD86}" type="datetimeFigureOut">
              <a:rPr lang="de-DE"/>
              <a:pPr>
                <a:defRPr/>
              </a:pPr>
              <a:t>11.09.2015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fld id="{0D3673C5-992C-4A5C-9ABE-8083D8977902}" type="slidenum">
              <a:rPr lang="de-DE" altLang="de-DE"/>
              <a:pPr/>
              <a:t>‹Nr.›</a:t>
            </a:fld>
            <a:endParaRPr lang="de-DE" altLang="de-DE"/>
          </a:p>
        </p:txBody>
      </p:sp>
    </p:spTree>
    <p:extLst>
      <p:ext uri="{BB962C8B-B14F-4D97-AF65-F5344CB8AC3E}">
        <p14:creationId xmlns:p14="http://schemas.microsoft.com/office/powerpoint/2010/main" val="2117615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dirty="0"/>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5E18F8E3-1339-417F-B43C-492C73AC94A3}" type="datetimeFigureOut">
              <a:rPr lang="de-DE"/>
              <a:pPr>
                <a:defRPr/>
              </a:pPr>
              <a:t>11.09.2015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fld id="{5C2452AF-9490-4EC5-B134-6E48CE9E2A60}" type="slidenum">
              <a:rPr lang="de-DE" altLang="de-DE"/>
              <a:pPr/>
              <a:t>‹Nr.›</a:t>
            </a:fld>
            <a:endParaRPr lang="de-DE" altLang="de-DE"/>
          </a:p>
        </p:txBody>
      </p:sp>
    </p:spTree>
    <p:extLst>
      <p:ext uri="{BB962C8B-B14F-4D97-AF65-F5344CB8AC3E}">
        <p14:creationId xmlns:p14="http://schemas.microsoft.com/office/powerpoint/2010/main" val="23291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FBDE0C15-2979-4266-926D-64423206DF4D}" type="datetimeFigureOut">
              <a:rPr lang="de-DE"/>
              <a:pPr>
                <a:defRPr/>
              </a:pPr>
              <a:t>11.09.2015</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fld id="{E13F964B-41EB-4E3A-8D32-A8EEC7E0F8C6}" type="slidenum">
              <a:rPr lang="de-DE" altLang="de-DE"/>
              <a:pPr/>
              <a:t>‹Nr.›</a:t>
            </a:fld>
            <a:endParaRPr lang="de-DE" altLang="de-DE"/>
          </a:p>
        </p:txBody>
      </p:sp>
    </p:spTree>
    <p:extLst>
      <p:ext uri="{BB962C8B-B14F-4D97-AF65-F5344CB8AC3E}">
        <p14:creationId xmlns:p14="http://schemas.microsoft.com/office/powerpoint/2010/main" val="2859223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CF1FF5F7-285C-428E-AAF0-71C460BCAB02}" type="datetimeFigureOut">
              <a:rPr lang="de-DE"/>
              <a:pPr>
                <a:defRPr/>
              </a:pPr>
              <a:t>11.09.2015</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fld id="{E57DEB35-583B-454F-8238-FC7CCB7C6781}" type="slidenum">
              <a:rPr lang="de-DE" altLang="de-DE"/>
              <a:pPr/>
              <a:t>‹Nr.›</a:t>
            </a:fld>
            <a:endParaRPr lang="de-DE" altLang="de-DE"/>
          </a:p>
        </p:txBody>
      </p:sp>
    </p:spTree>
    <p:extLst>
      <p:ext uri="{BB962C8B-B14F-4D97-AF65-F5344CB8AC3E}">
        <p14:creationId xmlns:p14="http://schemas.microsoft.com/office/powerpoint/2010/main" val="195635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E8458B6F-A84F-4009-9985-5FF952C53BE0}" type="datetimeFigureOut">
              <a:rPr lang="de-DE"/>
              <a:pPr>
                <a:defRPr/>
              </a:pPr>
              <a:t>11.09.2015</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fld id="{5FCDF50E-8066-44E1-871C-EC2A17E90160}" type="slidenum">
              <a:rPr lang="de-DE" altLang="de-DE"/>
              <a:pPr/>
              <a:t>‹Nr.›</a:t>
            </a:fld>
            <a:endParaRPr lang="de-DE" altLang="de-DE"/>
          </a:p>
        </p:txBody>
      </p:sp>
    </p:spTree>
    <p:extLst>
      <p:ext uri="{BB962C8B-B14F-4D97-AF65-F5344CB8AC3E}">
        <p14:creationId xmlns:p14="http://schemas.microsoft.com/office/powerpoint/2010/main" val="2455910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5B21D47A-42E2-4B07-BDD6-CF0A837043FE}" type="datetimeFigureOut">
              <a:rPr lang="de-DE"/>
              <a:pPr>
                <a:defRPr/>
              </a:pPr>
              <a:t>11.09.2015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fld id="{B4CB6EBA-15F9-439F-BF4D-541DE42C3B0A}" type="slidenum">
              <a:rPr lang="de-DE" altLang="de-DE"/>
              <a:pPr/>
              <a:t>‹Nr.›</a:t>
            </a:fld>
            <a:endParaRPr lang="de-DE" altLang="de-DE"/>
          </a:p>
        </p:txBody>
      </p:sp>
    </p:spTree>
    <p:extLst>
      <p:ext uri="{BB962C8B-B14F-4D97-AF65-F5344CB8AC3E}">
        <p14:creationId xmlns:p14="http://schemas.microsoft.com/office/powerpoint/2010/main" val="1855056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ADCD72CE-41FD-4430-9E6A-C29274E032A9}" type="datetimeFigureOut">
              <a:rPr lang="de-DE"/>
              <a:pPr>
                <a:defRPr/>
              </a:pPr>
              <a:t>11.09.2015</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fld id="{8504AC9F-BF08-4526-AC71-66377CC0EA35}" type="slidenum">
              <a:rPr lang="de-DE" altLang="de-DE"/>
              <a:pPr/>
              <a:t>‹Nr.›</a:t>
            </a:fld>
            <a:endParaRPr lang="de-DE" altLang="de-DE"/>
          </a:p>
        </p:txBody>
      </p:sp>
    </p:spTree>
    <p:extLst>
      <p:ext uri="{BB962C8B-B14F-4D97-AF65-F5344CB8AC3E}">
        <p14:creationId xmlns:p14="http://schemas.microsoft.com/office/powerpoint/2010/main" val="1644948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7D517A9-9B1E-4C7C-848E-60FCBDB55C7E}" type="datetimeFigureOut">
              <a:rPr lang="de-DE"/>
              <a:pPr>
                <a:defRPr/>
              </a:pPr>
              <a:t>11.09.2015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fld id="{331A94A0-0948-4219-A58F-CB80B0230C25}" type="slidenum">
              <a:rPr lang="de-DE" altLang="de-DE"/>
              <a:pPr/>
              <a:t>‹Nr.›</a:t>
            </a:fld>
            <a:endParaRPr lang="de-DE" altLang="de-DE"/>
          </a:p>
        </p:txBody>
      </p:sp>
    </p:spTree>
    <p:extLst>
      <p:ext uri="{BB962C8B-B14F-4D97-AF65-F5344CB8AC3E}">
        <p14:creationId xmlns:p14="http://schemas.microsoft.com/office/powerpoint/2010/main" val="255901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 durch Klicken hinzufügen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CAA890C4-7C1F-4573-A9A9-F83DB03325D9}" type="datetimeFigureOut">
              <a:rPr lang="de-DE"/>
              <a:pPr>
                <a:defRPr/>
              </a:pPr>
              <a:t>11.09.2015</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fld id="{B9F69D44-810B-4FD4-A953-5D47DAB77D19}" type="slidenum">
              <a:rPr lang="de-DE" altLang="de-DE"/>
              <a:pPr/>
              <a:t>‹Nr.›</a:t>
            </a:fld>
            <a:endParaRPr lang="de-DE" altLang="de-DE"/>
          </a:p>
        </p:txBody>
      </p:sp>
    </p:spTree>
    <p:extLst>
      <p:ext uri="{BB962C8B-B14F-4D97-AF65-F5344CB8AC3E}">
        <p14:creationId xmlns:p14="http://schemas.microsoft.com/office/powerpoint/2010/main" val="3156162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Stoni‘s 20 Doko - Regeln</a:t>
            </a:r>
          </a:p>
        </p:txBody>
      </p:sp>
      <p:sp>
        <p:nvSpPr>
          <p:cNvPr id="1027" name="Textplatzhalt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214411F0-3D25-4053-A239-80E1525E92EB}" type="datetimeFigureOut">
              <a:rPr lang="de-DE"/>
              <a:pPr>
                <a:defRPr/>
              </a:pPr>
              <a:t>11.09.2015</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9A078EDB-5F49-4172-959E-17E085077D7E}" type="slidenum">
              <a:rPr lang="de-DE" altLang="de-DE"/>
              <a:pPr/>
              <a:t>‹Nr.›</a:t>
            </a:fld>
            <a:endParaRPr lang="de-DE" altLang="de-DE"/>
          </a:p>
        </p:txBody>
      </p:sp>
      <p:pic>
        <p:nvPicPr>
          <p:cNvPr id="1031" name="Picture 2" descr="E:\Dropbox\Doppelkopf\Karten\KreuzDame.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39750" y="333375"/>
            <a:ext cx="4683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2" descr="E:\Dropbox\Doppelkopf\Karten\KreuzDame.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71550" y="333375"/>
            <a:ext cx="4683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4.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5.png"/><Relationship Id="rId10"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7.png"/><Relationship Id="rId7"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7.png"/><Relationship Id="rId4" Type="http://schemas.openxmlformats.org/officeDocument/2006/relationships/image" Target="../media/image13.pn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20.png"/><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5.png"/><Relationship Id="rId3" Type="http://schemas.openxmlformats.org/officeDocument/2006/relationships/image" Target="../media/image1.png"/><Relationship Id="rId7" Type="http://schemas.openxmlformats.org/officeDocument/2006/relationships/image" Target="../media/image2.png"/><Relationship Id="rId12"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3.png"/><Relationship Id="rId5" Type="http://schemas.openxmlformats.org/officeDocument/2006/relationships/image" Target="../media/image20.png"/><Relationship Id="rId15" Type="http://schemas.openxmlformats.org/officeDocument/2006/relationships/image" Target="../media/image17.png"/><Relationship Id="rId10" Type="http://schemas.openxmlformats.org/officeDocument/2006/relationships/image" Target="../media/image10.png"/><Relationship Id="rId4" Type="http://schemas.openxmlformats.org/officeDocument/2006/relationships/image" Target="../media/image19.png"/><Relationship Id="rId9" Type="http://schemas.openxmlformats.org/officeDocument/2006/relationships/image" Target="../media/image11.png"/><Relationship Id="rId1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9.png"/><Relationship Id="rId7" Type="http://schemas.openxmlformats.org/officeDocument/2006/relationships/image" Target="../media/image14.png"/><Relationship Id="rId12"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8.png"/><Relationship Id="rId3" Type="http://schemas.openxmlformats.org/officeDocument/2006/relationships/image" Target="../media/image20.png"/><Relationship Id="rId7" Type="http://schemas.openxmlformats.org/officeDocument/2006/relationships/image" Target="../media/image3.png"/><Relationship Id="rId12"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10.png"/><Relationship Id="rId4" Type="http://schemas.openxmlformats.org/officeDocument/2006/relationships/image" Target="../media/image22.png"/><Relationship Id="rId9"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22.png"/><Relationship Id="rId12"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3.png"/><Relationship Id="rId5" Type="http://schemas.openxmlformats.org/officeDocument/2006/relationships/image" Target="../media/image19.png"/><Relationship Id="rId10"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1.png"/><Relationship Id="rId14"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5.png"/><Relationship Id="rId7"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22.png"/></Relationships>
</file>

<file path=ppt/slides/_rels/slide3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png"/><Relationship Id="rId9"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20.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2.png"/><Relationship Id="rId10" Type="http://schemas.openxmlformats.org/officeDocument/2006/relationships/image" Target="../media/image21.png"/><Relationship Id="rId4" Type="http://schemas.openxmlformats.org/officeDocument/2006/relationships/image" Target="../media/image1.png"/><Relationship Id="rId9" Type="http://schemas.openxmlformats.org/officeDocument/2006/relationships/image" Target="../media/image19.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el 1"/>
          <p:cNvSpPr>
            <a:spLocks noGrp="1"/>
          </p:cNvSpPr>
          <p:nvPr>
            <p:ph type="ctrTitle"/>
          </p:nvPr>
        </p:nvSpPr>
        <p:spPr/>
        <p:txBody>
          <a:bodyPr/>
          <a:lstStyle/>
          <a:p>
            <a:r>
              <a:rPr lang="de-DE" altLang="de-DE" smtClean="0"/>
              <a:t>Stoni‘s 20 Doko-Regeln</a:t>
            </a:r>
          </a:p>
        </p:txBody>
      </p:sp>
      <p:sp>
        <p:nvSpPr>
          <p:cNvPr id="3" name="Untertitel 2"/>
          <p:cNvSpPr>
            <a:spLocks noGrp="1"/>
          </p:cNvSpPr>
          <p:nvPr>
            <p:ph type="subTitle" idx="1"/>
          </p:nvPr>
        </p:nvSpPr>
        <p:spPr>
          <a:xfrm>
            <a:off x="684213" y="3886200"/>
            <a:ext cx="7088187" cy="1752600"/>
          </a:xfrm>
        </p:spPr>
        <p:txBody>
          <a:bodyPr rtlCol="0">
            <a:normAutofit/>
          </a:bodyPr>
          <a:lstStyle/>
          <a:p>
            <a:pPr fontAlgn="auto">
              <a:spcAft>
                <a:spcPts val="0"/>
              </a:spcAft>
              <a:defRPr/>
            </a:pPr>
            <a:r>
              <a:rPr lang="de-DE" dirty="0" smtClean="0"/>
              <a:t>Michael Steinke (B FTON)</a:t>
            </a:r>
          </a:p>
          <a:p>
            <a:pPr fontAlgn="auto">
              <a:spcAft>
                <a:spcPts val="0"/>
              </a:spcAft>
              <a:defRPr/>
            </a:pPr>
            <a:r>
              <a:rPr lang="de-DE" dirty="0" smtClean="0"/>
              <a:t> aufbereitet von Manfred Wolff (B FTON)</a:t>
            </a:r>
            <a:endParaRPr lang="de-DE"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39100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Motivation zu den 20 Regeln:</a:t>
            </a:r>
            <a:endParaRPr lang="de-DE" sz="2400" b="1" dirty="0">
              <a:solidFill>
                <a:schemeClr val="accent4">
                  <a:lumMod val="75000"/>
                </a:schemeClr>
              </a:solidFill>
              <a:latin typeface="+mn-lt"/>
              <a:cs typeface="+mn-cs"/>
            </a:endParaRPr>
          </a:p>
        </p:txBody>
      </p:sp>
      <p:sp>
        <p:nvSpPr>
          <p:cNvPr id="3076" name="Textfeld 18"/>
          <p:cNvSpPr txBox="1">
            <a:spLocks noChangeArrowheads="1"/>
          </p:cNvSpPr>
          <p:nvPr/>
        </p:nvSpPr>
        <p:spPr bwMode="auto">
          <a:xfrm>
            <a:off x="395288" y="2349500"/>
            <a:ext cx="813752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sz="2400"/>
              <a:t>Es gibt bei jedem Strategiespiel – und Doko ist ein Strategiespiel – bestimmte „Spielzüge“ die erfolgreich sind, und andere, die es nicht sind.</a:t>
            </a:r>
          </a:p>
          <a:p>
            <a:pPr>
              <a:buFont typeface="Arial" panose="020B0604020202020204" pitchFamily="34" charset="0"/>
              <a:buChar char="•"/>
            </a:pPr>
            <a:r>
              <a:rPr lang="de-DE" altLang="de-DE" sz="2400"/>
              <a:t>In anderen Bereichen – Schach, Skat, Bridge – gibt es zuhauf Bücher, theoretische Abhandlungen und anderes; im Doko ist das sehr gering (ein gutes Buch und das sog. „Essener System“, was so theorielastig ist, dass man es nicht versteht).</a:t>
            </a:r>
          </a:p>
          <a:p>
            <a:pPr>
              <a:buFont typeface="Arial" panose="020B0604020202020204" pitchFamily="34" charset="0"/>
              <a:buChar char="•"/>
            </a:pPr>
            <a:r>
              <a:rPr lang="de-DE" altLang="de-DE" sz="2400"/>
              <a:t>Die 20 Regeln sind aus unserer Sicht das Mindestmaß an Taktik, dass gekannt werden sollte, um Doppelkopf als Turnierspiel (nach Regeln des DDV) erfolgreich zu spielen. </a:t>
            </a:r>
          </a:p>
          <a:p>
            <a:pPr>
              <a:buFont typeface="Arial" panose="020B0604020202020204" pitchFamily="34" charset="0"/>
              <a:buChar char="•"/>
            </a:pPr>
            <a:endParaRPr lang="de-DE" altLang="de-DE" sz="240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24844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Grundsätzlich gilt:</a:t>
            </a:r>
            <a:endParaRPr lang="de-DE" sz="2400" b="1" dirty="0">
              <a:solidFill>
                <a:schemeClr val="accent4">
                  <a:lumMod val="75000"/>
                </a:schemeClr>
              </a:solidFill>
              <a:latin typeface="+mn-lt"/>
              <a:cs typeface="+mn-cs"/>
            </a:endParaRPr>
          </a:p>
        </p:txBody>
      </p:sp>
      <p:sp>
        <p:nvSpPr>
          <p:cNvPr id="4100" name="Textfeld 18"/>
          <p:cNvSpPr txBox="1">
            <a:spLocks noChangeArrowheads="1"/>
          </p:cNvSpPr>
          <p:nvPr/>
        </p:nvSpPr>
        <p:spPr bwMode="auto">
          <a:xfrm>
            <a:off x="395288" y="2349500"/>
            <a:ext cx="8137525"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sz="2400"/>
              <a:t>Es ist immer besser mit den Wahrscheinlichkeiten zu spielen, als gegen sie.</a:t>
            </a:r>
          </a:p>
          <a:p>
            <a:pPr>
              <a:buFont typeface="Arial" panose="020B0604020202020204" pitchFamily="34" charset="0"/>
              <a:buChar char="•"/>
            </a:pPr>
            <a:r>
              <a:rPr lang="de-DE" altLang="de-DE" sz="2400"/>
              <a:t>Zu jeder Regel gibt es immer Ausnahmen.</a:t>
            </a:r>
          </a:p>
          <a:p>
            <a:pPr>
              <a:buFont typeface="Arial" panose="020B0604020202020204" pitchFamily="34" charset="0"/>
              <a:buChar char="•"/>
            </a:pPr>
            <a:r>
              <a:rPr lang="de-DE" altLang="de-DE" sz="2400"/>
              <a:t>Wenn die Ausnahme zur Regel wird, hat man etwas falsch gemacht.</a:t>
            </a:r>
          </a:p>
          <a:p>
            <a:pPr>
              <a:buFont typeface="Arial" panose="020B0604020202020204" pitchFamily="34" charset="0"/>
              <a:buChar char="•"/>
            </a:pPr>
            <a:r>
              <a:rPr lang="de-DE" altLang="de-DE" sz="2400"/>
              <a:t>Anfängerinnen und Anfänger sollten die Ausnahmen zunächst vollständig ausblenden.</a:t>
            </a:r>
          </a:p>
          <a:p>
            <a:pPr>
              <a:buFont typeface="Arial" panose="020B0604020202020204" pitchFamily="34" charset="0"/>
              <a:buChar char="•"/>
            </a:pPr>
            <a:r>
              <a:rPr lang="de-DE" altLang="de-DE" sz="2400"/>
              <a:t>Doko ist ein Partnerspiel. Den Partner schnell zu finden und mit ihm zusammen zu spielen ist das erste Gebot.  Spiele immer </a:t>
            </a:r>
            <a:r>
              <a:rPr lang="de-DE" altLang="de-DE" sz="2400" b="1"/>
              <a:t>mit</a:t>
            </a:r>
            <a:r>
              <a:rPr lang="de-DE" altLang="de-DE" sz="2400"/>
              <a:t> Deinem Partner, nie </a:t>
            </a:r>
            <a:r>
              <a:rPr lang="de-DE" altLang="de-DE" sz="2400" b="1"/>
              <a:t>gegen</a:t>
            </a:r>
            <a:r>
              <a:rPr lang="de-DE" altLang="de-DE" sz="2400"/>
              <a:t> ihn.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514475"/>
            <a:ext cx="12128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Glossar:</a:t>
            </a:r>
            <a:endParaRPr lang="de-DE" sz="2400" b="1" dirty="0">
              <a:solidFill>
                <a:schemeClr val="accent4">
                  <a:lumMod val="75000"/>
                </a:schemeClr>
              </a:solidFill>
              <a:latin typeface="+mn-lt"/>
              <a:cs typeface="+mn-cs"/>
            </a:endParaRPr>
          </a:p>
        </p:txBody>
      </p:sp>
      <p:pic>
        <p:nvPicPr>
          <p:cNvPr id="5124" name="Picture 2" descr="E:\Dropbox\Doppelkopf\Karten\Herz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2060575"/>
            <a:ext cx="29368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3" descr="E:\Dropbox\Doppelkopf\Karten\Pik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2997200"/>
            <a:ext cx="328613"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4" descr="E:\Dropbox\Doppelkopf\Karten\Kreuz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536825"/>
            <a:ext cx="31115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5" descr="E:\Dropbox\Doppelkopf\Karten\Karo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3500438"/>
            <a:ext cx="3079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Textfeld 8"/>
          <p:cNvSpPr txBox="1">
            <a:spLocks noChangeArrowheads="1"/>
          </p:cNvSpPr>
          <p:nvPr/>
        </p:nvSpPr>
        <p:spPr bwMode="auto">
          <a:xfrm>
            <a:off x="971550" y="2105025"/>
            <a:ext cx="52339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Dulle. Beide Dullen zu halten ist Doppeldulle oder DD.</a:t>
            </a:r>
          </a:p>
        </p:txBody>
      </p:sp>
      <p:sp>
        <p:nvSpPr>
          <p:cNvPr id="5129" name="Textfeld 9"/>
          <p:cNvSpPr txBox="1">
            <a:spLocks noChangeArrowheads="1"/>
          </p:cNvSpPr>
          <p:nvPr/>
        </p:nvSpPr>
        <p:spPr bwMode="auto">
          <a:xfrm>
            <a:off x="962025" y="2581275"/>
            <a:ext cx="982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Die Alte.</a:t>
            </a:r>
          </a:p>
        </p:txBody>
      </p:sp>
      <p:sp>
        <p:nvSpPr>
          <p:cNvPr id="5130" name="Textfeld 10"/>
          <p:cNvSpPr txBox="1">
            <a:spLocks noChangeArrowheads="1"/>
          </p:cNvSpPr>
          <p:nvPr/>
        </p:nvSpPr>
        <p:spPr bwMode="auto">
          <a:xfrm>
            <a:off x="942975" y="3036888"/>
            <a:ext cx="1131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Die Blaue.</a:t>
            </a:r>
          </a:p>
        </p:txBody>
      </p:sp>
      <p:sp>
        <p:nvSpPr>
          <p:cNvPr id="5131" name="Textfeld 11"/>
          <p:cNvSpPr txBox="1">
            <a:spLocks noChangeArrowheads="1"/>
          </p:cNvSpPr>
          <p:nvPr/>
        </p:nvSpPr>
        <p:spPr bwMode="auto">
          <a:xfrm>
            <a:off x="933450" y="3573463"/>
            <a:ext cx="2043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Der Fuchs oder Fux.</a:t>
            </a:r>
          </a:p>
        </p:txBody>
      </p:sp>
      <p:sp>
        <p:nvSpPr>
          <p:cNvPr id="5132" name="Textfeld 12"/>
          <p:cNvSpPr txBox="1">
            <a:spLocks noChangeArrowheads="1"/>
          </p:cNvSpPr>
          <p:nvPr/>
        </p:nvSpPr>
        <p:spPr bwMode="auto">
          <a:xfrm>
            <a:off x="395288" y="4221163"/>
            <a:ext cx="787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Fehlfarben: Als Fehlfarben gelten die Karten, die kein Trumpf sind: Kreuz, Pik, Herz</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68151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1a. Versuche alles, um sofort Deine Asse zu spielen.</a:t>
            </a:r>
            <a:endParaRPr lang="de-DE" sz="2400" b="1" dirty="0">
              <a:solidFill>
                <a:schemeClr val="accent4">
                  <a:lumMod val="75000"/>
                </a:schemeClr>
              </a:solidFill>
              <a:latin typeface="+mn-lt"/>
              <a:cs typeface="+mn-cs"/>
            </a:endParaRPr>
          </a:p>
        </p:txBody>
      </p:sp>
      <p:sp>
        <p:nvSpPr>
          <p:cNvPr id="6148" name="Textfeld 18"/>
          <p:cNvSpPr txBox="1">
            <a:spLocks noChangeArrowheads="1"/>
          </p:cNvSpPr>
          <p:nvPr/>
        </p:nvSpPr>
        <p:spPr bwMode="auto">
          <a:xfrm>
            <a:off x="539750" y="2133600"/>
            <a:ext cx="79248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Die zweiten Asse laufen nur mit einer Wahrscheinlichkeit von 18 %.</a:t>
            </a:r>
          </a:p>
          <a:p>
            <a:pPr>
              <a:buFont typeface="Arial" panose="020B0604020202020204" pitchFamily="34" charset="0"/>
              <a:buChar char="•"/>
            </a:pPr>
            <a:r>
              <a:rPr lang="de-DE" altLang="de-DE"/>
              <a:t>Ist Trumpf ausgespielt, dann nehme die Dulle, um Deine Asse zu spielen.</a:t>
            </a:r>
          </a:p>
          <a:p>
            <a:pPr>
              <a:buFont typeface="Arial" panose="020B0604020202020204" pitchFamily="34" charset="0"/>
              <a:buChar char="•"/>
            </a:pPr>
            <a:r>
              <a:rPr lang="de-DE" altLang="de-DE"/>
              <a:t>Hast Du keine Asse, dann versuche Deinen Partner oder Deine Partnerin ans</a:t>
            </a:r>
            <a:br>
              <a:rPr lang="de-DE" altLang="de-DE"/>
            </a:br>
            <a:r>
              <a:rPr lang="de-DE" altLang="de-DE"/>
              <a:t>Spiel zu bekommen.</a:t>
            </a:r>
          </a:p>
          <a:p>
            <a:pPr>
              <a:buFont typeface="Arial" panose="020B0604020202020204" pitchFamily="34" charset="0"/>
              <a:buChar char="•"/>
            </a:pPr>
            <a:r>
              <a:rPr lang="de-DE" altLang="de-DE"/>
              <a:t>Auch ein Ass zu fünft hat eine Laufwahrscheinlichkeit (24,2 %). Also alle vier Mal </a:t>
            </a:r>
            <a:br>
              <a:rPr lang="de-DE" altLang="de-DE"/>
            </a:br>
            <a:r>
              <a:rPr lang="de-DE" altLang="de-DE"/>
              <a:t>geht auch ein Ass zu fünft.</a:t>
            </a:r>
          </a:p>
        </p:txBody>
      </p:sp>
      <p:sp>
        <p:nvSpPr>
          <p:cNvPr id="6149" name="Textfeld 20"/>
          <p:cNvSpPr txBox="1">
            <a:spLocks noChangeArrowheads="1"/>
          </p:cNvSpPr>
          <p:nvPr/>
        </p:nvSpPr>
        <p:spPr bwMode="auto">
          <a:xfrm>
            <a:off x="2744788" y="4140200"/>
            <a:ext cx="318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400" b="1">
                <a:solidFill>
                  <a:srgbClr val="00B050"/>
                </a:solidFill>
              </a:rPr>
              <a:t>Fehl gewinnt das Spiel !</a:t>
            </a:r>
          </a:p>
        </p:txBody>
      </p:sp>
      <p:pic>
        <p:nvPicPr>
          <p:cNvPr id="6150" name="Picture 2" descr="E:\Dropbox\Doppelkopf\Karten\KreuzNeu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288" y="5095875"/>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3" descr="E:\Dropbox\Doppelkopf\Karten\Kreuz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4600" y="50958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Picture 4" descr="E:\Dropbox\Doppelkopf\Karten\Kreuz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6900" y="50958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5" descr="E:\Dropbox\Doppelkopf\Karten\KreuzKoeni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1588" y="5095875"/>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3" descr="E:\Dropbox\Doppelkopf\Karten\Kreuz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2300" y="50958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5" name="Picture 6" descr="E:\Dropbox\Doppelkopf\Karten\PikKoeni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24688" y="5095875"/>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6" name="Picture 7" descr="E:\Dropbox\Doppelkopf\Karten\PikNeu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73975" y="50958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Picture 8" descr="E:\Dropbox\Doppelkopf\Karten\PikZeh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76988" y="5095875"/>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9" descr="E:\Dropbox\Doppelkopf\Karten\KaroA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63800" y="5095875"/>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9" name="Picture 10" descr="E:\Dropbox\Doppelkopf\Karten\KreuzBub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6813" y="5095875"/>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0" name="Picture 11" descr="E:\Dropbox\Doppelkopf\Karten\HerzBube.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16100" y="50958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61" name="Picture 12" descr="E:\Dropbox\Doppelkopf\Karten\HerzDame.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2138" y="509587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78597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1b. Spiele die Asse mit den meisten Restkarten „draußen“</a:t>
            </a:r>
            <a:endParaRPr lang="de-DE" sz="2400" b="1" dirty="0">
              <a:solidFill>
                <a:schemeClr val="accent4">
                  <a:lumMod val="75000"/>
                </a:schemeClr>
              </a:solidFill>
              <a:latin typeface="+mn-lt"/>
              <a:cs typeface="+mn-cs"/>
            </a:endParaRPr>
          </a:p>
        </p:txBody>
      </p:sp>
      <p:sp>
        <p:nvSpPr>
          <p:cNvPr id="7172" name="Textfeld 4"/>
          <p:cNvSpPr txBox="1">
            <a:spLocks noChangeArrowheads="1"/>
          </p:cNvSpPr>
          <p:nvPr/>
        </p:nvSpPr>
        <p:spPr bwMode="auto">
          <a:xfrm>
            <a:off x="539750" y="2133600"/>
            <a:ext cx="67357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Spiele immer zuerst das Ass mit der höchsten Laufwahrscheinlichkeit. </a:t>
            </a:r>
            <a:br>
              <a:rPr lang="de-DE" altLang="de-DE"/>
            </a:br>
            <a:r>
              <a:rPr lang="de-DE" altLang="de-DE"/>
              <a:t>Das ist das Ass, bei dem die meisten Karten noch draußen sind:</a:t>
            </a:r>
          </a:p>
        </p:txBody>
      </p:sp>
      <p:pic>
        <p:nvPicPr>
          <p:cNvPr id="7173" name="Picture 2"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285273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Textfeld 6"/>
          <p:cNvSpPr txBox="1">
            <a:spLocks noChangeArrowheads="1"/>
          </p:cNvSpPr>
          <p:nvPr/>
        </p:nvSpPr>
        <p:spPr bwMode="auto">
          <a:xfrm>
            <a:off x="3322638" y="2924175"/>
            <a:ext cx="4211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Single Ass: Es sind noch 7 Karten draußen.</a:t>
            </a:r>
            <a:br>
              <a:rPr lang="de-DE" altLang="de-DE"/>
            </a:br>
            <a:r>
              <a:rPr lang="de-DE" altLang="de-DE"/>
              <a:t>Laufwahrscheinlichkeit: 87,6 %</a:t>
            </a:r>
          </a:p>
        </p:txBody>
      </p:sp>
      <p:pic>
        <p:nvPicPr>
          <p:cNvPr id="7175" name="Picture 2"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138" y="3770313"/>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feld 8"/>
          <p:cNvSpPr txBox="1">
            <a:spLocks noChangeArrowheads="1"/>
          </p:cNvSpPr>
          <p:nvPr/>
        </p:nvSpPr>
        <p:spPr bwMode="auto">
          <a:xfrm>
            <a:off x="3348038" y="3860800"/>
            <a:ext cx="4325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Ass zu zweit: Es sind noch 6 Karten draußen.</a:t>
            </a:r>
            <a:br>
              <a:rPr lang="de-DE" altLang="de-DE"/>
            </a:br>
            <a:r>
              <a:rPr lang="de-DE" altLang="de-DE"/>
              <a:t>Laufwahrscheinlichkeit: 79,4 %</a:t>
            </a:r>
          </a:p>
        </p:txBody>
      </p:sp>
      <p:pic>
        <p:nvPicPr>
          <p:cNvPr id="7177" name="Picture 2"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13" y="467677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8" name="Textfeld 10"/>
          <p:cNvSpPr txBox="1">
            <a:spLocks noChangeArrowheads="1"/>
          </p:cNvSpPr>
          <p:nvPr/>
        </p:nvSpPr>
        <p:spPr bwMode="auto">
          <a:xfrm>
            <a:off x="3335338" y="4749800"/>
            <a:ext cx="4235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Ass zu dritt: Es sind noch 5 Karten draußen.</a:t>
            </a:r>
            <a:br>
              <a:rPr lang="de-DE" altLang="de-DE"/>
            </a:br>
            <a:r>
              <a:rPr lang="de-DE" altLang="de-DE"/>
              <a:t>Laufwahrscheinlichkeit: 66,8 %</a:t>
            </a:r>
          </a:p>
        </p:txBody>
      </p:sp>
      <p:pic>
        <p:nvPicPr>
          <p:cNvPr id="7179" name="Picture 2"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850" y="559435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0" name="Textfeld 12"/>
          <p:cNvSpPr txBox="1">
            <a:spLocks noChangeArrowheads="1"/>
          </p:cNvSpPr>
          <p:nvPr/>
        </p:nvSpPr>
        <p:spPr bwMode="auto">
          <a:xfrm>
            <a:off x="3349625" y="5665788"/>
            <a:ext cx="42592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Ass zu viert: Es sind noch 4 Karten draußen.</a:t>
            </a:r>
            <a:br>
              <a:rPr lang="de-DE" altLang="de-DE"/>
            </a:br>
            <a:r>
              <a:rPr lang="de-DE" altLang="de-DE"/>
              <a:t>Laufwahrscheinlichkeit: 48,4 %</a:t>
            </a:r>
          </a:p>
        </p:txBody>
      </p:sp>
      <p:pic>
        <p:nvPicPr>
          <p:cNvPr id="7181" name="Picture 3"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377983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2" name="Picture 3"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4665663"/>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3" name="Picture 3"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55895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4" name="Picture 4" descr="E:\Dropbox\Doppelkopf\Karten\PikKoen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2763" y="466248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5" name="Picture 4" descr="E:\Dropbox\Doppelkopf\Karten\PikKoen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1813" y="55959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86" name="Picture 5" descr="E:\Dropbox\Doppelkopf\Karten\PikNeu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7288" y="55895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eck 25"/>
          <p:cNvSpPr/>
          <p:nvPr/>
        </p:nvSpPr>
        <p:spPr>
          <a:xfrm>
            <a:off x="468313" y="3851275"/>
            <a:ext cx="20875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8195" name="Titel 1"/>
          <p:cNvSpPr>
            <a:spLocks noGrp="1"/>
          </p:cNvSpPr>
          <p:nvPr>
            <p:ph type="title"/>
          </p:nvPr>
        </p:nvSpPr>
        <p:spPr/>
        <p:txBody>
          <a:bodyPr/>
          <a:lstStyle/>
          <a:p>
            <a:r>
              <a:rPr lang="de-DE" altLang="de-DE" smtClean="0"/>
              <a:t>Stoni‘s 20 Doko-Regeln</a:t>
            </a:r>
          </a:p>
        </p:txBody>
      </p:sp>
      <p:sp>
        <p:nvSpPr>
          <p:cNvPr id="8196" name="Textfeld 4"/>
          <p:cNvSpPr txBox="1">
            <a:spLocks noChangeArrowheads="1"/>
          </p:cNvSpPr>
          <p:nvPr/>
        </p:nvSpPr>
        <p:spPr bwMode="auto">
          <a:xfrm>
            <a:off x="539750" y="2133600"/>
            <a:ext cx="76279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Bei gleichwertigen Assen, spiele die Asse, bei denen noch die meisten Augen zu</a:t>
            </a:r>
            <a:br>
              <a:rPr lang="de-DE" altLang="de-DE"/>
            </a:br>
            <a:r>
              <a:rPr lang="de-DE" altLang="de-DE"/>
              <a:t>holen sind.</a:t>
            </a:r>
          </a:p>
        </p:txBody>
      </p:sp>
      <p:sp>
        <p:nvSpPr>
          <p:cNvPr id="8197" name="Textfeld 6"/>
          <p:cNvSpPr txBox="1">
            <a:spLocks noChangeArrowheads="1"/>
          </p:cNvSpPr>
          <p:nvPr/>
        </p:nvSpPr>
        <p:spPr bwMode="auto">
          <a:xfrm>
            <a:off x="2932113" y="3171825"/>
            <a:ext cx="495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Laufwahrscheinlichkeit 24,2 %; 15 Augen zu holen.</a:t>
            </a:r>
          </a:p>
        </p:txBody>
      </p:sp>
      <p:sp>
        <p:nvSpPr>
          <p:cNvPr id="8198" name="Textfeld 8"/>
          <p:cNvSpPr txBox="1">
            <a:spLocks noChangeArrowheads="1"/>
          </p:cNvSpPr>
          <p:nvPr/>
        </p:nvSpPr>
        <p:spPr bwMode="auto">
          <a:xfrm>
            <a:off x="2987675" y="4176713"/>
            <a:ext cx="491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Laufwahrscheinlichkeit 66,8 %; 35 Augen zu holen.</a:t>
            </a:r>
          </a:p>
        </p:txBody>
      </p:sp>
      <p:pic>
        <p:nvPicPr>
          <p:cNvPr id="8199" name="Picture 2" descr="E:\Dropbox\Doppelkopf\Karten\Pik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050" y="483235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3" descr="E:\Dropbox\Doppelkopf\Karten\PikZeh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3650" y="48275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4" descr="E:\Dropbox\Doppelkopf\Karten\PikKoeni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8013" y="48339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2" descr="E:\Dropbox\Doppelkopf\Karten\KreuzNeu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2300" y="3890963"/>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3" name="Picture 3" descr="E:\Dropbox\Doppelkopf\Karten\KreuzA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950" y="38909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4" name="Picture 4" descr="E:\Dropbox\Doppelkopf\Karten\KreuzKoeni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63650" y="3890963"/>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5" descr="E:\Dropbox\Doppelkopf\Karten\HerzNeu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11350" y="2954338"/>
            <a:ext cx="5524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6" descr="E:\Dropbox\Doppelkopf\Karten\HerzA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5950" y="29543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7" descr="E:\Dropbox\Doppelkopf\Karten\HerzKoeni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63650" y="295433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8" name="Textfeld 24"/>
          <p:cNvSpPr txBox="1">
            <a:spLocks noChangeArrowheads="1"/>
          </p:cNvSpPr>
          <p:nvPr/>
        </p:nvSpPr>
        <p:spPr bwMode="auto">
          <a:xfrm>
            <a:off x="2997200" y="5053013"/>
            <a:ext cx="491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Laufwahrscheinlichkeit 66,8 %; 25 Augen zu holen.</a:t>
            </a:r>
          </a:p>
        </p:txBody>
      </p:sp>
      <p:sp>
        <p:nvSpPr>
          <p:cNvPr id="17" name="Textfeld 16"/>
          <p:cNvSpPr txBox="1"/>
          <p:nvPr/>
        </p:nvSpPr>
        <p:spPr>
          <a:xfrm>
            <a:off x="468313" y="1628775"/>
            <a:ext cx="72437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1b. Spiele die Asse mit den meisten Punkten „draußen“</a:t>
            </a:r>
            <a:endParaRPr lang="de-DE" sz="2400" b="1" dirty="0">
              <a:solidFill>
                <a:schemeClr val="accent4">
                  <a:lumMod val="75000"/>
                </a:schemeClr>
              </a:solidFill>
              <a:latin typeface="+mn-lt"/>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53197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1c. Doppelasse spielen, nicht ausbrüten.</a:t>
            </a:r>
            <a:endParaRPr lang="de-DE" sz="2400" b="1" dirty="0">
              <a:solidFill>
                <a:schemeClr val="accent4">
                  <a:lumMod val="75000"/>
                </a:schemeClr>
              </a:solidFill>
              <a:latin typeface="+mn-lt"/>
              <a:cs typeface="+mn-cs"/>
            </a:endParaRPr>
          </a:p>
        </p:txBody>
      </p:sp>
      <p:pic>
        <p:nvPicPr>
          <p:cNvPr id="9220" name="Picture 3" descr="E:\Dropbox\Doppelkopf\Karten\Kreuz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1113" y="45815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4" descr="E:\Dropbox\Doppelkopf\Karten\Kreuz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1988" y="45815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5" descr="E:\Dropbox\Doppelkopf\Karten\KreuzKoeni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5475" y="45720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9" descr="E:\Dropbox\Doppelkopf\Karten\Karo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4581525"/>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0" descr="E:\Dropbox\Doppelkopf\Karten\KreuzBub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0338" y="4581525"/>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11" descr="E:\Dropbox\Doppelkopf\Karten\HerzBub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45815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12" descr="E:\Dropbox\Doppelkopf\Karten\HerzDam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7813" y="458152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Picture 3" descr="E:\Dropbox\Doppelkopf\Karten\KreuzDam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71550" y="45815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8" name="Picture 4" descr="E:\Dropbox\Doppelkopf\Karten\HerzDam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458152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Picture 5" descr="E:\Dropbox\Doppelkopf\Karten\HerzNeu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24750" y="4581525"/>
            <a:ext cx="55245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0" name="Picture 6" descr="E:\Dropbox\Doppelkopf\Karten\PikAs.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00788" y="458152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1" name="Picture 6" descr="E:\Dropbox\Doppelkopf\Karten\PikAs.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04038" y="458152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2" name="Textfeld 37"/>
          <p:cNvSpPr txBox="1">
            <a:spLocks noChangeArrowheads="1"/>
          </p:cNvSpPr>
          <p:nvPr/>
        </p:nvSpPr>
        <p:spPr bwMode="auto">
          <a:xfrm>
            <a:off x="539750" y="2133600"/>
            <a:ext cx="792797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Analyse: In Kreuz sind noch 25 Punkte „draußen“, in Pik jedoch 28. Dennoch</a:t>
            </a:r>
            <a:br>
              <a:rPr lang="de-DE" altLang="de-DE"/>
            </a:br>
            <a:r>
              <a:rPr lang="de-DE" altLang="de-DE"/>
              <a:t>sollte hier zunächst Kreuz gespielt werden. Wird Kreuz abgestochen, so kommt</a:t>
            </a:r>
            <a:br>
              <a:rPr lang="de-DE" altLang="de-DE"/>
            </a:br>
            <a:r>
              <a:rPr lang="de-DE" altLang="de-DE"/>
              <a:t>Pik immer noch zum Zug.</a:t>
            </a:r>
            <a:br>
              <a:rPr lang="de-DE" altLang="de-DE"/>
            </a:br>
            <a:r>
              <a:rPr lang="de-DE" altLang="de-DE"/>
              <a:t/>
            </a:r>
            <a:br>
              <a:rPr lang="de-DE" altLang="de-DE"/>
            </a:br>
            <a:r>
              <a:rPr lang="de-DE" altLang="de-DE"/>
              <a:t>Pik Ass sollte aber nicht gehalten werden, weil der Gegner ggf. beim zweiten Kreuz</a:t>
            </a:r>
            <a:br>
              <a:rPr lang="de-DE" altLang="de-DE"/>
            </a:br>
            <a:r>
              <a:rPr lang="de-DE" altLang="de-DE"/>
              <a:t>zum Abwurf in Pik kommt. Also Doppel-Ass nicht ausbrüten, sondern auf den Tisch.</a:t>
            </a:r>
            <a:br>
              <a:rPr lang="de-DE" altLang="de-DE"/>
            </a:br>
            <a:r>
              <a:rPr lang="de-DE" altLang="de-DE"/>
              <a:t/>
            </a:r>
            <a:br>
              <a:rPr lang="de-DE" altLang="de-DE"/>
            </a:br>
            <a:endParaRPr lang="de-DE" altLang="de-DE"/>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48926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2a. Kontra schmiert, wo Re sich ziert.</a:t>
            </a:r>
            <a:endParaRPr lang="de-DE" sz="2400" b="1" dirty="0">
              <a:solidFill>
                <a:schemeClr val="accent4">
                  <a:lumMod val="75000"/>
                </a:schemeClr>
              </a:solidFill>
              <a:latin typeface="+mn-lt"/>
              <a:cs typeface="+mn-cs"/>
            </a:endParaRPr>
          </a:p>
        </p:txBody>
      </p:sp>
      <p:sp>
        <p:nvSpPr>
          <p:cNvPr id="18" name="Textfeld 17"/>
          <p:cNvSpPr txBox="1">
            <a:spLocks noChangeArrowheads="1"/>
          </p:cNvSpPr>
          <p:nvPr/>
        </p:nvSpPr>
        <p:spPr bwMode="auto">
          <a:xfrm>
            <a:off x="539750" y="2133600"/>
            <a:ext cx="78835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Kontra ist trumpfkürzer und trumpfschwächer als Re.</a:t>
            </a:r>
          </a:p>
          <a:p>
            <a:pPr>
              <a:buFont typeface="Arial" panose="020B0604020202020204" pitchFamily="34" charset="0"/>
              <a:buChar char="•"/>
            </a:pPr>
            <a:r>
              <a:rPr lang="de-DE" altLang="de-DE"/>
              <a:t>Dadurch gehen die zweiten Farbläufe öfter zu Re.</a:t>
            </a:r>
          </a:p>
          <a:p>
            <a:pPr>
              <a:buFont typeface="Arial" panose="020B0604020202020204" pitchFamily="34" charset="0"/>
              <a:buChar char="•"/>
            </a:pPr>
            <a:r>
              <a:rPr lang="de-DE" altLang="de-DE"/>
              <a:t>Kontra sollte daher den ersten Farblauf nutzen um zu schmieren. Der erste Farb-</a:t>
            </a:r>
            <a:br>
              <a:rPr lang="de-DE" altLang="de-DE"/>
            </a:br>
            <a:r>
              <a:rPr lang="de-DE" altLang="de-DE"/>
              <a:t>lauf geht zu 33% zum Partner.</a:t>
            </a:r>
          </a:p>
          <a:p>
            <a:pPr>
              <a:buFont typeface="Arial" panose="020B0604020202020204" pitchFamily="34" charset="0"/>
              <a:buChar char="•"/>
            </a:pPr>
            <a:r>
              <a:rPr lang="de-DE" altLang="de-DE"/>
              <a:t>Kontra kann mit der Schmierung seine Partnerschaft signalisieren.</a:t>
            </a:r>
          </a:p>
        </p:txBody>
      </p:sp>
      <p:sp>
        <p:nvSpPr>
          <p:cNvPr id="19" name="Textfeld 18"/>
          <p:cNvSpPr txBox="1">
            <a:spLocks noChangeArrowheads="1"/>
          </p:cNvSpPr>
          <p:nvPr/>
        </p:nvSpPr>
        <p:spPr bwMode="auto">
          <a:xfrm>
            <a:off x="533400" y="2130425"/>
            <a:ext cx="75628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Re ist trumpflänger und trumpfstärker als Kontra.</a:t>
            </a:r>
          </a:p>
          <a:p>
            <a:pPr>
              <a:buFont typeface="Arial" panose="020B0604020202020204" pitchFamily="34" charset="0"/>
              <a:buChar char="•"/>
            </a:pPr>
            <a:r>
              <a:rPr lang="de-DE" altLang="de-DE"/>
              <a:t>Dadurch gehen die zweiten Farbläufe öfter zu Re.</a:t>
            </a:r>
          </a:p>
          <a:p>
            <a:pPr>
              <a:buFont typeface="Arial" panose="020B0604020202020204" pitchFamily="34" charset="0"/>
              <a:buChar char="•"/>
            </a:pPr>
            <a:r>
              <a:rPr lang="de-DE" altLang="de-DE"/>
              <a:t>Re sollte daher im ersten Farblauf geizig sein und die Chance für den zweiten</a:t>
            </a:r>
            <a:br>
              <a:rPr lang="de-DE" altLang="de-DE"/>
            </a:br>
            <a:r>
              <a:rPr lang="de-DE" altLang="de-DE"/>
              <a:t>Farblauf nutzen.</a:t>
            </a:r>
          </a:p>
          <a:p>
            <a:pPr>
              <a:buFont typeface="Arial" panose="020B0604020202020204" pitchFamily="34" charset="0"/>
              <a:buChar char="•"/>
            </a:pPr>
            <a:r>
              <a:rPr lang="de-DE" altLang="de-DE"/>
              <a:t>Re kann mit dem Geizen seine Partnerschaft signalisieren.</a:t>
            </a:r>
          </a:p>
        </p:txBody>
      </p:sp>
      <p:sp>
        <p:nvSpPr>
          <p:cNvPr id="23" name="Textfeld 22"/>
          <p:cNvSpPr txBox="1">
            <a:spLocks noChangeArrowheads="1"/>
          </p:cNvSpPr>
          <p:nvPr/>
        </p:nvSpPr>
        <p:spPr bwMode="auto">
          <a:xfrm>
            <a:off x="539750" y="4038600"/>
            <a:ext cx="7612063"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Daraus folgt:</a:t>
            </a:r>
          </a:p>
          <a:p>
            <a:pPr>
              <a:buFont typeface="Arial" panose="020B0604020202020204" pitchFamily="34" charset="0"/>
              <a:buChar char="•"/>
            </a:pPr>
            <a:r>
              <a:rPr lang="de-DE" altLang="de-DE"/>
              <a:t>Ein Stich, bei dem beide 10‘nen fehlen, wird im zweiten wahrscheinlich zu</a:t>
            </a:r>
            <a:br>
              <a:rPr lang="de-DE" altLang="de-DE"/>
            </a:br>
            <a:r>
              <a:rPr lang="de-DE" altLang="de-DE"/>
              <a:t>Kontra gehen (Kontra konnte nicht schmieren).</a:t>
            </a:r>
          </a:p>
          <a:p>
            <a:pPr>
              <a:buFont typeface="Arial" panose="020B0604020202020204" pitchFamily="34" charset="0"/>
              <a:buChar char="•"/>
            </a:pPr>
            <a:r>
              <a:rPr lang="de-DE" altLang="de-DE"/>
              <a:t>Ein Stich, in dem beiden 10‘nen gefallen sind, wird im zweiten wahrscheinlich</a:t>
            </a:r>
            <a:br>
              <a:rPr lang="de-DE" altLang="de-DE"/>
            </a:br>
            <a:r>
              <a:rPr lang="de-DE" altLang="de-DE"/>
              <a:t>zu Re gehen (Re konnte nicht geizen).</a:t>
            </a:r>
          </a:p>
        </p:txBody>
      </p:sp>
      <p:sp>
        <p:nvSpPr>
          <p:cNvPr id="24" name="Textfeld 23"/>
          <p:cNvSpPr txBox="1">
            <a:spLocks noChangeArrowheads="1"/>
          </p:cNvSpPr>
          <p:nvPr/>
        </p:nvSpPr>
        <p:spPr bwMode="auto">
          <a:xfrm>
            <a:off x="539750" y="5661025"/>
            <a:ext cx="76120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Diesen Sachverhalt kann beim Nachspiel nutzen. Klar ist: Es kann immer auch anders kommen, wir reden hier von Tendenzen.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xit" presetSubtype="4" fill="hold" grpId="0" nodeType="clickEffect">
                                  <p:stCondLst>
                                    <p:cond delay="0"/>
                                  </p:stCondLst>
                                  <p:childTnLst>
                                    <p:anim calcmode="lin" valueType="num">
                                      <p:cBhvr additive="base">
                                        <p:cTn id="6" dur="500"/>
                                        <p:tgtEl>
                                          <p:spTgt spid="18"/>
                                        </p:tgtEl>
                                        <p:attrNameLst>
                                          <p:attrName>ppt_x</p:attrName>
                                        </p:attrNameLst>
                                      </p:cBhvr>
                                      <p:tavLst>
                                        <p:tav tm="0">
                                          <p:val>
                                            <p:strVal val="ppt_x"/>
                                          </p:val>
                                        </p:tav>
                                        <p:tav tm="100000">
                                          <p:val>
                                            <p:strVal val="ppt_x"/>
                                          </p:val>
                                        </p:tav>
                                      </p:tavLst>
                                    </p:anim>
                                    <p:anim calcmode="lin" valueType="num">
                                      <p:cBhvr additive="base">
                                        <p:cTn id="7" dur="500"/>
                                        <p:tgtEl>
                                          <p:spTgt spid="18"/>
                                        </p:tgtEl>
                                        <p:attrNameLst>
                                          <p:attrName>ppt_y</p:attrName>
                                        </p:attrNameLst>
                                      </p:cBhvr>
                                      <p:tavLst>
                                        <p:tav tm="0">
                                          <p:val>
                                            <p:strVal val="ppt_y"/>
                                          </p:val>
                                        </p:tav>
                                        <p:tav tm="100000">
                                          <p:val>
                                            <p:strVal val="1+ppt_h/2"/>
                                          </p:val>
                                        </p:tav>
                                      </p:tavLst>
                                    </p:anim>
                                    <p:set>
                                      <p:cBhvr>
                                        <p:cTn id="8" dur="1" fill="hold">
                                          <p:stCondLst>
                                            <p:cond delay="499"/>
                                          </p:stCondLst>
                                        </p:cTn>
                                        <p:tgtEl>
                                          <p:spTgt spid="18"/>
                                        </p:tgtEl>
                                        <p:attrNameLst>
                                          <p:attrName>style.visibility</p:attrName>
                                        </p:attrNameLst>
                                      </p:cBhvr>
                                      <p:to>
                                        <p:strVal val="hidden"/>
                                      </p:to>
                                    </p:set>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032375" y="2233613"/>
            <a:ext cx="63817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31" name="Rechteck 30"/>
          <p:cNvSpPr/>
          <p:nvPr/>
        </p:nvSpPr>
        <p:spPr>
          <a:xfrm>
            <a:off x="4414838" y="2233613"/>
            <a:ext cx="6397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5" name="Rechteck 24"/>
          <p:cNvSpPr/>
          <p:nvPr/>
        </p:nvSpPr>
        <p:spPr>
          <a:xfrm>
            <a:off x="3840163" y="2233613"/>
            <a:ext cx="576262"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22" name="Rechteck 21"/>
          <p:cNvSpPr/>
          <p:nvPr/>
        </p:nvSpPr>
        <p:spPr>
          <a:xfrm>
            <a:off x="3213100" y="2233613"/>
            <a:ext cx="638175" cy="936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1270" name="Titel 1"/>
          <p:cNvSpPr>
            <a:spLocks noGrp="1"/>
          </p:cNvSpPr>
          <p:nvPr>
            <p:ph type="title"/>
          </p:nvPr>
        </p:nvSpPr>
        <p:spPr/>
        <p:txBody>
          <a:bodyPr/>
          <a:lstStyle/>
          <a:p>
            <a:r>
              <a:rPr lang="de-DE" altLang="de-DE" smtClean="0"/>
              <a:t>Stoni‘s 20 Doko-Regeln</a:t>
            </a:r>
          </a:p>
        </p:txBody>
      </p:sp>
      <p:sp>
        <p:nvSpPr>
          <p:cNvPr id="4" name="Textfeld 3"/>
          <p:cNvSpPr txBox="1"/>
          <p:nvPr/>
        </p:nvSpPr>
        <p:spPr>
          <a:xfrm>
            <a:off x="468313" y="1628775"/>
            <a:ext cx="48926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2a. Kontra schmiert, wo Re sich ziert.</a:t>
            </a:r>
            <a:endParaRPr lang="de-DE" sz="2400" b="1" dirty="0">
              <a:solidFill>
                <a:schemeClr val="accent4">
                  <a:lumMod val="75000"/>
                </a:schemeClr>
              </a:solidFill>
              <a:latin typeface="+mn-lt"/>
              <a:cs typeface="+mn-cs"/>
            </a:endParaRPr>
          </a:p>
        </p:txBody>
      </p:sp>
      <p:pic>
        <p:nvPicPr>
          <p:cNvPr id="11272" name="Picture 2" descr="E:\Dropbox\Doppelkopf\Karten\PikNeu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2271713"/>
            <a:ext cx="55245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3" descr="E:\Dropbox\Doppelkopf\Karten\PikZeh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6588" y="2257425"/>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4" descr="E:\Dropbox\Doppelkopf\Karten\HerzBub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1525" y="22764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Picture 5" descr="E:\Dropbox\Doppelkopf\Karten\Herz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6375" y="227647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6" name="Picture 6" descr="E:\Dropbox\Doppelkopf\Karten\KaroZeh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7313" y="2276475"/>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7" name="Picture 8" descr="E:\Dropbox\Doppelkopf\Karten\KreuzKoeni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0800" y="226695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8" name="Picture 9" descr="E:\Dropbox\Doppelkopf\Karten\KreuzZeh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48025" y="22764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10" descr="E:\Dropbox\Doppelkopf\Karten\PikDam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0113" y="2276475"/>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0" name="Textfeld 16"/>
          <p:cNvSpPr txBox="1">
            <a:spLocks noChangeArrowheads="1"/>
          </p:cNvSpPr>
          <p:nvPr/>
        </p:nvSpPr>
        <p:spPr bwMode="auto">
          <a:xfrm>
            <a:off x="468313" y="2420938"/>
            <a:ext cx="287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t>
            </a:r>
          </a:p>
        </p:txBody>
      </p:sp>
      <p:sp>
        <p:nvSpPr>
          <p:cNvPr id="11281" name="Textfeld 19"/>
          <p:cNvSpPr txBox="1">
            <a:spLocks noChangeArrowheads="1"/>
          </p:cNvSpPr>
          <p:nvPr/>
        </p:nvSpPr>
        <p:spPr bwMode="auto">
          <a:xfrm>
            <a:off x="5724525" y="2492375"/>
            <a:ext cx="287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t>
            </a:r>
          </a:p>
        </p:txBody>
      </p:sp>
      <p:pic>
        <p:nvPicPr>
          <p:cNvPr id="11282" name="Picture 11" descr="E:\Dropbox\Doppelkopf\Karten\KreuzAs.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0113" y="32845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feld 20"/>
          <p:cNvSpPr txBox="1">
            <a:spLocks noChangeArrowheads="1"/>
          </p:cNvSpPr>
          <p:nvPr/>
        </p:nvSpPr>
        <p:spPr bwMode="auto">
          <a:xfrm>
            <a:off x="1835150" y="3500438"/>
            <a:ext cx="1435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Kontra legt …</a:t>
            </a:r>
          </a:p>
        </p:txBody>
      </p:sp>
      <p:sp>
        <p:nvSpPr>
          <p:cNvPr id="26" name="Textfeld 25"/>
          <p:cNvSpPr txBox="1">
            <a:spLocks noChangeArrowheads="1"/>
          </p:cNvSpPr>
          <p:nvPr/>
        </p:nvSpPr>
        <p:spPr bwMode="auto">
          <a:xfrm>
            <a:off x="1835150" y="3500438"/>
            <a:ext cx="10366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Re legt …</a:t>
            </a:r>
          </a:p>
        </p:txBody>
      </p:sp>
      <p:pic>
        <p:nvPicPr>
          <p:cNvPr id="6156" name="Picture 12" descr="E:\Dropbox\Doppelkopf\Karten\PikAs.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0113" y="42926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feld 27"/>
          <p:cNvSpPr txBox="1">
            <a:spLocks noChangeArrowheads="1"/>
          </p:cNvSpPr>
          <p:nvPr/>
        </p:nvSpPr>
        <p:spPr bwMode="auto">
          <a:xfrm>
            <a:off x="1865313" y="4491038"/>
            <a:ext cx="14208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Kontra legt …</a:t>
            </a:r>
          </a:p>
        </p:txBody>
      </p:sp>
      <p:sp>
        <p:nvSpPr>
          <p:cNvPr id="29" name="Textfeld 28"/>
          <p:cNvSpPr txBox="1">
            <a:spLocks noChangeArrowheads="1"/>
          </p:cNvSpPr>
          <p:nvPr/>
        </p:nvSpPr>
        <p:spPr bwMode="auto">
          <a:xfrm>
            <a:off x="1873250" y="4489450"/>
            <a:ext cx="103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Re legt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linds(horizontal)">
                                      <p:cBhvr>
                                        <p:cTn id="10" dur="500"/>
                                        <p:tgtEl>
                                          <p:spTgt spid="2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xit" presetSubtype="10" fill="hold" grpId="1" nodeType="clickEffect">
                                  <p:stCondLst>
                                    <p:cond delay="0"/>
                                  </p:stCondLst>
                                  <p:childTnLst>
                                    <p:animEffect transition="out" filter="blinds(horizontal)">
                                      <p:cBhvr>
                                        <p:cTn id="14" dur="500"/>
                                        <p:tgtEl>
                                          <p:spTgt spid="22"/>
                                        </p:tgtEl>
                                      </p:cBhvr>
                                    </p:animEffect>
                                    <p:set>
                                      <p:cBhvr>
                                        <p:cTn id="15" dur="1" fill="hold">
                                          <p:stCondLst>
                                            <p:cond delay="499"/>
                                          </p:stCondLst>
                                        </p:cTn>
                                        <p:tgtEl>
                                          <p:spTgt spid="22"/>
                                        </p:tgtEl>
                                        <p:attrNameLst>
                                          <p:attrName>style.visibility</p:attrName>
                                        </p:attrNameLst>
                                      </p:cBhvr>
                                      <p:to>
                                        <p:strVal val="hidden"/>
                                      </p:to>
                                    </p:set>
                                  </p:childTnLst>
                                </p:cTn>
                              </p:par>
                              <p:par>
                                <p:cTn id="16" presetID="3" presetClass="exit" presetSubtype="10" fill="hold" grpId="1" nodeType="withEffect">
                                  <p:stCondLst>
                                    <p:cond delay="0"/>
                                  </p:stCondLst>
                                  <p:childTnLst>
                                    <p:animEffect transition="out" filter="blinds(horizontal)">
                                      <p:cBhvr>
                                        <p:cTn id="17" dur="500"/>
                                        <p:tgtEl>
                                          <p:spTgt spid="21"/>
                                        </p:tgtEl>
                                      </p:cBhvr>
                                    </p:animEffect>
                                    <p:set>
                                      <p:cBhvr>
                                        <p:cTn id="18" dur="1" fill="hold">
                                          <p:stCondLst>
                                            <p:cond delay="499"/>
                                          </p:stCondLst>
                                        </p:cTn>
                                        <p:tgtEl>
                                          <p:spTgt spid="21"/>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blinds(horizontal)">
                                      <p:cBhvr>
                                        <p:cTn id="23" dur="500"/>
                                        <p:tgtEl>
                                          <p:spTgt spid="2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blinds(horizontal)">
                                      <p:cBhvr>
                                        <p:cTn id="26" dur="500"/>
                                        <p:tgtEl>
                                          <p:spTgt spid="2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3" presetClass="exit" presetSubtype="10" fill="hold" grpId="1" nodeType="clickEffect">
                                  <p:stCondLst>
                                    <p:cond delay="0"/>
                                  </p:stCondLst>
                                  <p:childTnLst>
                                    <p:animEffect transition="out" filter="blinds(horizontal)">
                                      <p:cBhvr>
                                        <p:cTn id="30" dur="500"/>
                                        <p:tgtEl>
                                          <p:spTgt spid="26"/>
                                        </p:tgtEl>
                                      </p:cBhvr>
                                    </p:animEffect>
                                    <p:set>
                                      <p:cBhvr>
                                        <p:cTn id="31" dur="1" fill="hold">
                                          <p:stCondLst>
                                            <p:cond delay="499"/>
                                          </p:stCondLst>
                                        </p:cTn>
                                        <p:tgtEl>
                                          <p:spTgt spid="26"/>
                                        </p:tgtEl>
                                        <p:attrNameLst>
                                          <p:attrName>style.visibility</p:attrName>
                                        </p:attrNameLst>
                                      </p:cBhvr>
                                      <p:to>
                                        <p:strVal val="hidden"/>
                                      </p:to>
                                    </p:set>
                                  </p:childTnLst>
                                </p:cTn>
                              </p:par>
                              <p:par>
                                <p:cTn id="32" presetID="3" presetClass="exit" presetSubtype="10" fill="hold" grpId="1" nodeType="withEffect">
                                  <p:stCondLst>
                                    <p:cond delay="0"/>
                                  </p:stCondLst>
                                  <p:childTnLst>
                                    <p:animEffect transition="out" filter="blinds(horizontal)">
                                      <p:cBhvr>
                                        <p:cTn id="33" dur="500"/>
                                        <p:tgtEl>
                                          <p:spTgt spid="25"/>
                                        </p:tgtEl>
                                      </p:cBhvr>
                                    </p:animEffect>
                                    <p:set>
                                      <p:cBhvr>
                                        <p:cTn id="34" dur="1" fill="hold">
                                          <p:stCondLst>
                                            <p:cond delay="499"/>
                                          </p:stCondLst>
                                        </p:cTn>
                                        <p:tgtEl>
                                          <p:spTgt spid="25"/>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6156"/>
                                        </p:tgtEl>
                                        <p:attrNameLst>
                                          <p:attrName>style.visibility</p:attrName>
                                        </p:attrNameLst>
                                      </p:cBhvr>
                                      <p:to>
                                        <p:strVal val="visible"/>
                                      </p:to>
                                    </p:set>
                                    <p:animEffect transition="in" filter="blinds(horizontal)">
                                      <p:cBhvr>
                                        <p:cTn id="39" dur="500"/>
                                        <p:tgtEl>
                                          <p:spTgt spid="615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blinds(horizontal)">
                                      <p:cBhvr>
                                        <p:cTn id="44" dur="500"/>
                                        <p:tgtEl>
                                          <p:spTgt spid="28"/>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blinds(horizontal)">
                                      <p:cBhvr>
                                        <p:cTn id="47" dur="500"/>
                                        <p:tgtEl>
                                          <p:spTgt spid="31"/>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xit" presetSubtype="10" fill="hold" grpId="1" nodeType="clickEffect">
                                  <p:stCondLst>
                                    <p:cond delay="0"/>
                                  </p:stCondLst>
                                  <p:childTnLst>
                                    <p:animEffect transition="out" filter="blinds(horizontal)">
                                      <p:cBhvr>
                                        <p:cTn id="51" dur="500"/>
                                        <p:tgtEl>
                                          <p:spTgt spid="28"/>
                                        </p:tgtEl>
                                      </p:cBhvr>
                                    </p:animEffect>
                                    <p:set>
                                      <p:cBhvr>
                                        <p:cTn id="52" dur="1" fill="hold">
                                          <p:stCondLst>
                                            <p:cond delay="499"/>
                                          </p:stCondLst>
                                        </p:cTn>
                                        <p:tgtEl>
                                          <p:spTgt spid="28"/>
                                        </p:tgtEl>
                                        <p:attrNameLst>
                                          <p:attrName>style.visibility</p:attrName>
                                        </p:attrNameLst>
                                      </p:cBhvr>
                                      <p:to>
                                        <p:strVal val="hidden"/>
                                      </p:to>
                                    </p:set>
                                  </p:childTnLst>
                                </p:cTn>
                              </p:par>
                              <p:par>
                                <p:cTn id="53" presetID="3" presetClass="exit" presetSubtype="10" fill="hold" grpId="1" nodeType="withEffect">
                                  <p:stCondLst>
                                    <p:cond delay="0"/>
                                  </p:stCondLst>
                                  <p:childTnLst>
                                    <p:animEffect transition="out" filter="blinds(horizontal)">
                                      <p:cBhvr>
                                        <p:cTn id="54" dur="500"/>
                                        <p:tgtEl>
                                          <p:spTgt spid="31"/>
                                        </p:tgtEl>
                                      </p:cBhvr>
                                    </p:animEffect>
                                    <p:set>
                                      <p:cBhvr>
                                        <p:cTn id="55" dur="1" fill="hold">
                                          <p:stCondLst>
                                            <p:cond delay="499"/>
                                          </p:stCondLst>
                                        </p:cTn>
                                        <p:tgtEl>
                                          <p:spTgt spid="31"/>
                                        </p:tgtEl>
                                        <p:attrNameLst>
                                          <p:attrName>style.visibility</p:attrName>
                                        </p:attrNameLst>
                                      </p:cBhvr>
                                      <p:to>
                                        <p:strVal val="hidden"/>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blinds(horizontal)">
                                      <p:cBhvr>
                                        <p:cTn id="60" dur="500"/>
                                        <p:tgtEl>
                                          <p:spTgt spid="29"/>
                                        </p:tgtEl>
                                      </p:cBhvr>
                                    </p:animEffect>
                                  </p:childTnLst>
                                </p:cTn>
                              </p:par>
                              <p:par>
                                <p:cTn id="61" presetID="3" presetClass="entr" presetSubtype="1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1" grpId="1" animBg="1"/>
      <p:bldP spid="25" grpId="0" animBg="1"/>
      <p:bldP spid="25" grpId="1" animBg="1"/>
      <p:bldP spid="22" grpId="0" animBg="1"/>
      <p:bldP spid="22" grpId="1" animBg="1"/>
      <p:bldP spid="21" grpId="0"/>
      <p:bldP spid="21" grpId="1"/>
      <p:bldP spid="26" grpId="0"/>
      <p:bldP spid="26" grpId="1"/>
      <p:bldP spid="28" grpId="0"/>
      <p:bldP spid="28" grpId="1"/>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8926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2a. Kontra schmiert, wo Re sich ziert.</a:t>
            </a:r>
            <a:endParaRPr lang="de-DE" sz="2400" b="1" dirty="0">
              <a:solidFill>
                <a:schemeClr val="accent4">
                  <a:lumMod val="75000"/>
                </a:schemeClr>
              </a:solidFill>
              <a:latin typeface="+mn-lt"/>
              <a:cs typeface="+mn-cs"/>
            </a:endParaRPr>
          </a:p>
        </p:txBody>
      </p:sp>
      <p:pic>
        <p:nvPicPr>
          <p:cNvPr id="12292" name="Picture 2" descr="E:\Dropbox\Doppelkopf\Karten\PikA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63683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descr="E:\Dropbox\Doppelkopf\Karten\PikNeu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26368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4"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0438" y="263683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5" descr="E:\Dropbox\Doppelkopf\Karten\PikKoen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550" y="26368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6" name="Picture 3" descr="E:\Dropbox\Doppelkopf\Karten\PikNeu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0675" y="26368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Textfeld 35"/>
          <p:cNvSpPr txBox="1">
            <a:spLocks noChangeArrowheads="1"/>
          </p:cNvSpPr>
          <p:nvPr/>
        </p:nvSpPr>
        <p:spPr bwMode="auto">
          <a:xfrm>
            <a:off x="311150" y="3819525"/>
            <a:ext cx="41767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Hier legt auch Re die 10 aus zwei Gründen.</a:t>
            </a:r>
          </a:p>
        </p:txBody>
      </p:sp>
      <p:sp>
        <p:nvSpPr>
          <p:cNvPr id="12298" name="Textfeld 36"/>
          <p:cNvSpPr txBox="1">
            <a:spLocks noChangeArrowheads="1"/>
          </p:cNvSpPr>
          <p:nvPr/>
        </p:nvSpPr>
        <p:spPr bwMode="auto">
          <a:xfrm>
            <a:off x="311150" y="4251325"/>
            <a:ext cx="76120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Calibri" panose="020F0502020204030204" pitchFamily="34" charset="0"/>
              <a:buAutoNum type="arabicPeriod"/>
            </a:pPr>
            <a:r>
              <a:rPr lang="de-DE" altLang="de-DE"/>
              <a:t>Wird die 10 behalten so droht im zweiten Pik-Lauf ein Doppelkopf.</a:t>
            </a:r>
          </a:p>
          <a:p>
            <a:pPr>
              <a:buFont typeface="Calibri" panose="020F0502020204030204" pitchFamily="34" charset="0"/>
              <a:buAutoNum type="arabicPeriod"/>
            </a:pPr>
            <a:r>
              <a:rPr lang="de-DE" altLang="de-DE"/>
              <a:t>Der „letzte“ Spieler sollten einen Stich „unauffällig“ halten. 25 Punkte sind</a:t>
            </a:r>
            <a:br>
              <a:rPr lang="de-DE" altLang="de-DE"/>
            </a:br>
            <a:r>
              <a:rPr lang="de-DE" altLang="de-DE"/>
              <a:t>fair (beide Stiche haben dann jeweils 25 Punkte).</a:t>
            </a:r>
          </a:p>
        </p:txBody>
      </p:sp>
      <p:sp>
        <p:nvSpPr>
          <p:cNvPr id="12299" name="Textfeld 37"/>
          <p:cNvSpPr txBox="1">
            <a:spLocks noChangeArrowheads="1"/>
          </p:cNvSpPr>
          <p:nvPr/>
        </p:nvSpPr>
        <p:spPr bwMode="auto">
          <a:xfrm>
            <a:off x="4284663" y="2852738"/>
            <a:ext cx="287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t>
            </a:r>
          </a:p>
        </p:txBody>
      </p:sp>
      <p:sp>
        <p:nvSpPr>
          <p:cNvPr id="12300" name="Textfeld 38"/>
          <p:cNvSpPr txBox="1">
            <a:spLocks noChangeArrowheads="1"/>
          </p:cNvSpPr>
          <p:nvPr/>
        </p:nvSpPr>
        <p:spPr bwMode="auto">
          <a:xfrm>
            <a:off x="6084888" y="2828925"/>
            <a:ext cx="287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t>
            </a:r>
          </a:p>
        </p:txBody>
      </p:sp>
      <p:sp>
        <p:nvSpPr>
          <p:cNvPr id="40" name="Textfeld 39"/>
          <p:cNvSpPr txBox="1">
            <a:spLocks noChangeArrowheads="1"/>
          </p:cNvSpPr>
          <p:nvPr/>
        </p:nvSpPr>
        <p:spPr bwMode="auto">
          <a:xfrm>
            <a:off x="295275" y="5445125"/>
            <a:ext cx="5400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Die gleiche Situation (2) gibt es auch für Kontra.</a:t>
            </a:r>
          </a:p>
        </p:txBody>
      </p:sp>
      <p:pic>
        <p:nvPicPr>
          <p:cNvPr id="42" name="Picture 4"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5438" y="263683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linds(horizontal)">
                                      <p:cBhvr>
                                        <p:cTn id="7" dur="500"/>
                                        <p:tgtEl>
                                          <p:spTgt spid="4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linds(horizontal)">
                                      <p:cBhvr>
                                        <p:cTn id="1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3480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2b. Behalte Standkarten.</a:t>
            </a:r>
            <a:endParaRPr lang="de-DE" sz="2400" b="1" dirty="0">
              <a:solidFill>
                <a:schemeClr val="accent4">
                  <a:lumMod val="75000"/>
                </a:schemeClr>
              </a:solidFill>
              <a:latin typeface="+mn-lt"/>
              <a:cs typeface="+mn-cs"/>
            </a:endParaRPr>
          </a:p>
        </p:txBody>
      </p:sp>
      <p:pic>
        <p:nvPicPr>
          <p:cNvPr id="13316" name="Picture 2" descr="E:\Dropbox\Doppelkopf\Karten\PikNeu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025" y="219551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3" descr="E:\Dropbox\Doppelkopf\Karten\PikA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220503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descr="E:\Dropbox\Doppelkopf\Karten\PikKoen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22050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9" name="Textfeld 17"/>
          <p:cNvSpPr txBox="1">
            <a:spLocks noChangeArrowheads="1"/>
          </p:cNvSpPr>
          <p:nvPr/>
        </p:nvSpPr>
        <p:spPr bwMode="auto">
          <a:xfrm>
            <a:off x="582613" y="2987675"/>
            <a:ext cx="427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Re</a:t>
            </a:r>
          </a:p>
        </p:txBody>
      </p:sp>
      <p:pic>
        <p:nvPicPr>
          <p:cNvPr id="13320" name="Picture 6" descr="E:\Dropbox\Doppelkopf\Karten\PikA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220503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7" descr="E:\Dropbox\Doppelkopf\Karten\PikKoeni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22050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2" name="Textfeld 21"/>
          <p:cNvSpPr txBox="1">
            <a:spLocks noChangeArrowheads="1"/>
          </p:cNvSpPr>
          <p:nvPr/>
        </p:nvSpPr>
        <p:spPr bwMode="auto">
          <a:xfrm>
            <a:off x="468313" y="3500438"/>
            <a:ext cx="42195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Als Re sollte das Ass jetzt gehalten werden:</a:t>
            </a:r>
          </a:p>
        </p:txBody>
      </p:sp>
      <p:sp>
        <p:nvSpPr>
          <p:cNvPr id="13323" name="Textfeld 22"/>
          <p:cNvSpPr txBox="1">
            <a:spLocks noChangeArrowheads="1"/>
          </p:cNvSpPr>
          <p:nvPr/>
        </p:nvSpPr>
        <p:spPr bwMode="auto">
          <a:xfrm>
            <a:off x="539750" y="4005263"/>
            <a:ext cx="67516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 Das Ass kann eine Standkarte werden.</a:t>
            </a:r>
          </a:p>
          <a:p>
            <a:pPr>
              <a:buFont typeface="Arial" panose="020B0604020202020204" pitchFamily="34" charset="0"/>
              <a:buChar char="•"/>
            </a:pPr>
            <a:r>
              <a:rPr lang="de-DE" altLang="de-DE"/>
              <a:t> Auch wenn Kontra kein Pik mehr hat muss Kontra stechen und kann</a:t>
            </a:r>
            <a:br>
              <a:rPr lang="de-DE" altLang="de-DE"/>
            </a:br>
            <a:r>
              <a:rPr lang="de-DE" altLang="de-DE"/>
              <a:t>kann nicht billig (mit der 10) den Stich bekommen.</a:t>
            </a:r>
          </a:p>
        </p:txBody>
      </p:sp>
      <p:pic>
        <p:nvPicPr>
          <p:cNvPr id="13324" name="Picture 8" descr="E:\Dropbox\Doppelkopf\Karten\PikZeh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2275" y="5084763"/>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5" name="Textfeld 24"/>
          <p:cNvSpPr txBox="1">
            <a:spLocks noChangeArrowheads="1"/>
          </p:cNvSpPr>
          <p:nvPr/>
        </p:nvSpPr>
        <p:spPr bwMode="auto">
          <a:xfrm>
            <a:off x="250825" y="5300663"/>
            <a:ext cx="13843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Spielt Kontra</a:t>
            </a:r>
          </a:p>
        </p:txBody>
      </p:sp>
      <p:sp>
        <p:nvSpPr>
          <p:cNvPr id="13326" name="Textfeld 25"/>
          <p:cNvSpPr txBox="1">
            <a:spLocks noChangeArrowheads="1"/>
          </p:cNvSpPr>
          <p:nvPr/>
        </p:nvSpPr>
        <p:spPr bwMode="auto">
          <a:xfrm>
            <a:off x="2411413" y="5084763"/>
            <a:ext cx="5003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Kann Partner gefahrlos abwerfen, weil die Zugabe</a:t>
            </a:r>
            <a:br>
              <a:rPr lang="de-DE" altLang="de-DE"/>
            </a:br>
            <a:r>
              <a:rPr lang="de-DE" altLang="de-DE"/>
              <a:t>des Asses die 10 zur Standkarte gemacht hat. Im</a:t>
            </a:r>
            <a:br>
              <a:rPr lang="de-DE" altLang="de-DE"/>
            </a:br>
            <a:r>
              <a:rPr lang="de-DE" altLang="de-DE"/>
              <a:t>anderen Fall muss Kontra einen Trumpf investieren.</a:t>
            </a:r>
          </a:p>
        </p:txBody>
      </p:sp>
      <p:pic>
        <p:nvPicPr>
          <p:cNvPr id="27" name="Picture 2" descr="E:\Dropbox\Doppelkopf\Karten\PikNeu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38" y="22050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feld 27"/>
          <p:cNvSpPr txBox="1">
            <a:spLocks noChangeArrowheads="1"/>
          </p:cNvSpPr>
          <p:nvPr/>
        </p:nvSpPr>
        <p:spPr bwMode="auto">
          <a:xfrm>
            <a:off x="269875" y="6165850"/>
            <a:ext cx="55784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Ausnahme: Hier würde die Pik 9 Pik-Freiheit signalisieren.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linds(horizontal)">
                                      <p:cBhvr>
                                        <p:cTn id="7" dur="500"/>
                                        <p:tgtEl>
                                          <p:spTgt spid="2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linds(horizontal)">
                                      <p:cBhvr>
                                        <p:cTn id="1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6720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3a. Partnerabstich ist immer falsch.</a:t>
            </a:r>
            <a:endParaRPr lang="de-DE" sz="2400" b="1" dirty="0">
              <a:solidFill>
                <a:schemeClr val="accent4">
                  <a:lumMod val="75000"/>
                </a:schemeClr>
              </a:solidFill>
              <a:latin typeface="+mn-lt"/>
              <a:cs typeface="+mn-cs"/>
            </a:endParaRPr>
          </a:p>
        </p:txBody>
      </p:sp>
      <p:sp>
        <p:nvSpPr>
          <p:cNvPr id="14340" name="Textfeld 16"/>
          <p:cNvSpPr txBox="1">
            <a:spLocks noChangeArrowheads="1"/>
          </p:cNvSpPr>
          <p:nvPr/>
        </p:nvSpPr>
        <p:spPr bwMode="auto">
          <a:xfrm>
            <a:off x="539750" y="2276475"/>
            <a:ext cx="72009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Partnerabstich ist Stichvernichtung. Er kostet einen Trumpf und nicht selten den Sieg.</a:t>
            </a:r>
          </a:p>
          <a:p>
            <a:pPr>
              <a:buFont typeface="Arial" panose="020B0604020202020204" pitchFamily="34" charset="0"/>
              <a:buChar char="•"/>
            </a:pPr>
            <a:r>
              <a:rPr lang="de-DE" altLang="de-DE"/>
              <a:t>Durch einen Fehl-Abwurf sichere ich mir den ersten oder zweiten Fehl-Lauf einer anderen Farbe.</a:t>
            </a:r>
          </a:p>
          <a:p>
            <a:pPr>
              <a:buFont typeface="Arial" panose="020B0604020202020204" pitchFamily="34" charset="0"/>
              <a:buChar char="•"/>
            </a:pPr>
            <a:r>
              <a:rPr lang="de-DE" altLang="de-DE"/>
              <a:t>Abstechen wird nur der Feind, niemals der Freund. Ich vergebe mir Informationen zur Partnerfindung.</a:t>
            </a:r>
          </a:p>
          <a:p>
            <a:pPr>
              <a:buFont typeface="Arial" panose="020B0604020202020204" pitchFamily="34" charset="0"/>
              <a:buChar char="•"/>
            </a:pPr>
            <a:r>
              <a:rPr lang="de-DE" altLang="de-DE"/>
              <a:t>Ausnahme: Ich kann Herz (!) stechen um meine beiden schwarzen Asse zu bringen. In diesem Fall muss ich mich zeigen (An-/Absage). Bei schwarzen Assen gilt das nicht. Diese Farbe kann Dein Partner nachbringen und Du wirst es zu 90% alleine stechen.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26225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3b. Vergiss den </a:t>
            </a:r>
            <a:r>
              <a:rPr lang="de-DE" sz="2400" b="1" dirty="0" err="1">
                <a:solidFill>
                  <a:schemeClr val="accent4">
                    <a:lumMod val="75000"/>
                  </a:schemeClr>
                </a:solidFill>
                <a:latin typeface="+mn-lt"/>
                <a:cs typeface="+mn-cs"/>
              </a:rPr>
              <a:t>Fux</a:t>
            </a:r>
            <a:endParaRPr lang="de-DE" sz="2400" b="1" dirty="0">
              <a:solidFill>
                <a:schemeClr val="accent4">
                  <a:lumMod val="75000"/>
                </a:schemeClr>
              </a:solidFill>
              <a:latin typeface="+mn-lt"/>
              <a:cs typeface="+mn-cs"/>
            </a:endParaRPr>
          </a:p>
        </p:txBody>
      </p:sp>
      <p:sp>
        <p:nvSpPr>
          <p:cNvPr id="15364" name="Textfeld 16"/>
          <p:cNvSpPr txBox="1">
            <a:spLocks noChangeArrowheads="1"/>
          </p:cNvSpPr>
          <p:nvPr/>
        </p:nvSpPr>
        <p:spPr bwMode="auto">
          <a:xfrm>
            <a:off x="539750" y="2276475"/>
            <a:ext cx="7200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Sehr viele Spiele gehen durch die „Fuxangst“ verloren.</a:t>
            </a:r>
          </a:p>
          <a:p>
            <a:pPr>
              <a:buFont typeface="Arial" panose="020B0604020202020204" pitchFamily="34" charset="0"/>
              <a:buChar char="•"/>
            </a:pPr>
            <a:r>
              <a:rPr lang="de-DE" altLang="de-DE"/>
              <a:t>Das As des Partners abzustechen ist keine akzeptable Option (3a).</a:t>
            </a:r>
          </a:p>
          <a:p>
            <a:pPr>
              <a:buFont typeface="Arial" panose="020B0604020202020204" pitchFamily="34" charset="0"/>
              <a:buChar char="•"/>
            </a:pPr>
            <a:r>
              <a:rPr lang="de-DE" altLang="de-DE"/>
              <a:t>Du rettest zwar den Punkt, verlierst aber öfter das Spiel, weil Du nicht</a:t>
            </a:r>
            <a:br>
              <a:rPr lang="de-DE" altLang="de-DE"/>
            </a:br>
            <a:r>
              <a:rPr lang="de-DE" altLang="de-DE"/>
              <a:t>abwirfst und Deine Trumpflänge verkürzt.</a:t>
            </a:r>
          </a:p>
        </p:txBody>
      </p:sp>
      <p:pic>
        <p:nvPicPr>
          <p:cNvPr id="15365" name="Picture 3" descr="E:\Dropbox\Doppelkopf\Karten\KreuzBub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35004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4" descr="E:\Dropbox\Doppelkopf\Karten\Kreuz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5" descr="E:\Dropbox\Doppelkopf\Karten\Pik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3500438"/>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6" descr="E:\Dropbox\Doppelkopf\Karten\HerzBub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16238"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8" descr="E:\Dropbox\Doppelkopf\Karten\KaroDam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63713"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9" descr="E:\Dropbox\Doppelkopf\Karten\KaroA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5363" y="3500438"/>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Picture 10" descr="E:\Dropbox\Doppelkopf\Karten\KreuzA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30675"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2" name="Picture 11" descr="E:\Dropbox\Doppelkopf\Karten\PikZeh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59325" y="350043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3" name="Picture 12" descr="E:\Dropbox\Doppelkopf\Karten\PikKoenig - Kopi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5588" y="35004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14" descr="E:\Dropbox\Doppelkopf\Karten\PikNeu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64238"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14" descr="E:\Dropbox\Doppelkopf\Karten\PikNeu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9550" y="35004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6" name="Picture 15" descr="E:\Dropbox\Doppelkopf\Karten\HerzAs.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1188" y="50847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7" name="Textfeld 19"/>
          <p:cNvSpPr txBox="1">
            <a:spLocks noChangeArrowheads="1"/>
          </p:cNvSpPr>
          <p:nvPr/>
        </p:nvSpPr>
        <p:spPr bwMode="auto">
          <a:xfrm>
            <a:off x="611188" y="4508500"/>
            <a:ext cx="4568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Die Partnerschaft ist geklärt und Re kommt mit</a:t>
            </a:r>
          </a:p>
        </p:txBody>
      </p:sp>
      <p:pic>
        <p:nvPicPr>
          <p:cNvPr id="15378" name="Picture 16" descr="E:\Dropbox\Doppelkopf\Karten\KaroA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6375" y="5013325"/>
            <a:ext cx="2889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feld 21"/>
          <p:cNvSpPr txBox="1">
            <a:spLocks noChangeArrowheads="1"/>
          </p:cNvSpPr>
          <p:nvPr/>
        </p:nvSpPr>
        <p:spPr bwMode="auto">
          <a:xfrm>
            <a:off x="1908175" y="5065713"/>
            <a:ext cx="4292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Ist ein Fehler: Fuxangst, Trumpfvernichtung.</a:t>
            </a:r>
          </a:p>
        </p:txBody>
      </p:sp>
      <p:pic>
        <p:nvPicPr>
          <p:cNvPr id="15380" name="Picture 10" descr="E:\Dropbox\Doppelkopf\Karten\KreuzAs.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76375" y="5516563"/>
            <a:ext cx="28733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1" name="Textfeld 23"/>
          <p:cNvSpPr txBox="1">
            <a:spLocks noChangeArrowheads="1"/>
          </p:cNvSpPr>
          <p:nvPr/>
        </p:nvSpPr>
        <p:spPr bwMode="auto">
          <a:xfrm>
            <a:off x="1908175" y="5589588"/>
            <a:ext cx="51498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Ist ein Fehler: Standkarten werden nicht geschmiert.</a:t>
            </a:r>
          </a:p>
        </p:txBody>
      </p:sp>
      <p:pic>
        <p:nvPicPr>
          <p:cNvPr id="15382" name="Picture 11" descr="E:\Dropbox\Doppelkopf\Karten\PikZeh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76375" y="6021388"/>
            <a:ext cx="287338"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3" name="Textfeld 25"/>
          <p:cNvSpPr txBox="1">
            <a:spLocks noChangeArrowheads="1"/>
          </p:cNvSpPr>
          <p:nvPr/>
        </p:nvSpPr>
        <p:spPr bwMode="auto">
          <a:xfrm>
            <a:off x="1908175" y="6092825"/>
            <a:ext cx="66024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Ist die richtige Karte. Als nächstes wird der Partner Kreuz anschieben</a:t>
            </a:r>
            <a:br>
              <a:rPr lang="de-DE" altLang="de-DE"/>
            </a:br>
            <a:r>
              <a:rPr lang="de-DE" altLang="de-DE"/>
              <a:t>(die dritte Farbe).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8420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4a. Finde Deinen Partner – Ansagen mit Mut</a:t>
            </a:r>
            <a:endParaRPr lang="de-DE" sz="2400" b="1" dirty="0">
              <a:solidFill>
                <a:schemeClr val="accent4">
                  <a:lumMod val="75000"/>
                </a:schemeClr>
              </a:solidFill>
              <a:latin typeface="+mn-lt"/>
              <a:cs typeface="+mn-cs"/>
            </a:endParaRPr>
          </a:p>
        </p:txBody>
      </p:sp>
      <p:sp>
        <p:nvSpPr>
          <p:cNvPr id="16388" name="Textfeld 26"/>
          <p:cNvSpPr txBox="1">
            <a:spLocks noChangeArrowheads="1"/>
          </p:cNvSpPr>
          <p:nvPr/>
        </p:nvSpPr>
        <p:spPr bwMode="auto">
          <a:xfrm>
            <a:off x="468313" y="2205038"/>
            <a:ext cx="7704137"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0975" indent="-180975">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Die starke Partei gewinnt durch deutliches Spiel.</a:t>
            </a:r>
          </a:p>
          <a:p>
            <a:pPr>
              <a:buFont typeface="Arial" panose="020B0604020202020204" pitchFamily="34" charset="0"/>
              <a:buChar char="•"/>
            </a:pPr>
            <a:r>
              <a:rPr lang="de-DE" altLang="de-DE"/>
              <a:t>Die schwache Partei gewinnt im Versteckspiel.</a:t>
            </a:r>
          </a:p>
          <a:p>
            <a:pPr>
              <a:buFont typeface="Arial" panose="020B0604020202020204" pitchFamily="34" charset="0"/>
              <a:buChar char="•"/>
            </a:pPr>
            <a:r>
              <a:rPr lang="de-DE" altLang="de-DE"/>
              <a:t>Re sagt bei einem Erwartungswert von 75+ an, Kontra bei 85+</a:t>
            </a:r>
          </a:p>
          <a:p>
            <a:pPr>
              <a:buFont typeface="Arial" panose="020B0604020202020204" pitchFamily="34" charset="0"/>
              <a:buChar char="•"/>
            </a:pPr>
            <a:r>
              <a:rPr lang="de-DE" altLang="de-DE"/>
              <a:t>Sage grundsätzlich zum „letzt‘ möglichen Zeitpunkt an“.</a:t>
            </a:r>
          </a:p>
          <a:p>
            <a:pPr>
              <a:buFont typeface="Arial" panose="020B0604020202020204" pitchFamily="34" charset="0"/>
              <a:buChar char="•"/>
            </a:pPr>
            <a:r>
              <a:rPr lang="de-DE" altLang="de-DE"/>
              <a:t>Jede vorzeitige Ansage enthält eine zusätzliche Information.</a:t>
            </a:r>
          </a:p>
        </p:txBody>
      </p:sp>
      <p:sp>
        <p:nvSpPr>
          <p:cNvPr id="16389" name="Textfeld 4"/>
          <p:cNvSpPr txBox="1">
            <a:spLocks noChangeArrowheads="1"/>
          </p:cNvSpPr>
          <p:nvPr/>
        </p:nvSpPr>
        <p:spPr bwMode="auto">
          <a:xfrm>
            <a:off x="539750" y="4005263"/>
            <a:ext cx="7777163"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000" b="1">
                <a:solidFill>
                  <a:srgbClr val="00B050"/>
                </a:solidFill>
              </a:rPr>
              <a:t>Eine Ansage ist dann gerechtfertigt, wenn das Spiel in 50 % der Kartenverteilungen gewonnen werden kann. Werden mehr angesagte Spiele gewonnen als verloren, so hat die Ansage einen positiven Erwartungswert. Gute Spieler sagen 20 – 25% der Spiele an. Für Ansagen hilft eine Erwartungswertberechnung.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8420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4a. Finde Deinen Partner – Ansagen mit Mut</a:t>
            </a:r>
            <a:endParaRPr lang="de-DE" sz="2400" b="1" dirty="0">
              <a:solidFill>
                <a:schemeClr val="accent4">
                  <a:lumMod val="75000"/>
                </a:schemeClr>
              </a:solidFill>
              <a:latin typeface="+mn-lt"/>
              <a:cs typeface="+mn-cs"/>
            </a:endParaRPr>
          </a:p>
        </p:txBody>
      </p:sp>
      <p:sp>
        <p:nvSpPr>
          <p:cNvPr id="5" name="Textfeld 4"/>
          <p:cNvSpPr txBox="1"/>
          <p:nvPr/>
        </p:nvSpPr>
        <p:spPr>
          <a:xfrm>
            <a:off x="468313" y="2060575"/>
            <a:ext cx="4741862" cy="369888"/>
          </a:xfrm>
          <a:prstGeom prst="rect">
            <a:avLst/>
          </a:prstGeom>
          <a:noFill/>
        </p:spPr>
        <p:txBody>
          <a:bodyPr wrap="none">
            <a:spAutoFit/>
          </a:bodyPr>
          <a:lstStyle/>
          <a:p>
            <a:pPr fontAlgn="auto">
              <a:spcBef>
                <a:spcPts val="0"/>
              </a:spcBef>
              <a:spcAft>
                <a:spcPts val="0"/>
              </a:spcAft>
              <a:defRPr/>
            </a:pPr>
            <a:r>
              <a:rPr lang="de-DE" dirty="0">
                <a:solidFill>
                  <a:schemeClr val="accent4">
                    <a:lumMod val="75000"/>
                  </a:schemeClr>
                </a:solidFill>
                <a:latin typeface="+mn-lt"/>
                <a:cs typeface="+mn-cs"/>
              </a:rPr>
              <a:t>Re vorab an 2. – 4. signalisiert </a:t>
            </a:r>
            <a:r>
              <a:rPr lang="de-DE" dirty="0" err="1">
                <a:solidFill>
                  <a:schemeClr val="accent4">
                    <a:lumMod val="75000"/>
                  </a:schemeClr>
                </a:solidFill>
                <a:latin typeface="+mn-lt"/>
                <a:cs typeface="+mn-cs"/>
              </a:rPr>
              <a:t>Dulle</a:t>
            </a:r>
            <a:r>
              <a:rPr lang="de-DE" dirty="0">
                <a:solidFill>
                  <a:schemeClr val="accent4">
                    <a:lumMod val="75000"/>
                  </a:schemeClr>
                </a:solidFill>
                <a:latin typeface="+mn-lt"/>
                <a:cs typeface="+mn-cs"/>
              </a:rPr>
              <a:t>/</a:t>
            </a:r>
            <a:r>
              <a:rPr lang="de-DE" dirty="0" err="1">
                <a:solidFill>
                  <a:schemeClr val="accent4">
                    <a:lumMod val="75000"/>
                  </a:schemeClr>
                </a:solidFill>
                <a:latin typeface="+mn-lt"/>
                <a:cs typeface="+mn-cs"/>
              </a:rPr>
              <a:t>Doppeldulle</a:t>
            </a:r>
            <a:endParaRPr lang="de-DE" dirty="0">
              <a:solidFill>
                <a:schemeClr val="accent4">
                  <a:lumMod val="75000"/>
                </a:schemeClr>
              </a:solidFill>
              <a:latin typeface="+mn-lt"/>
              <a:cs typeface="+mn-cs"/>
            </a:endParaRPr>
          </a:p>
        </p:txBody>
      </p:sp>
      <p:sp>
        <p:nvSpPr>
          <p:cNvPr id="17413" name="Textfeld 5"/>
          <p:cNvSpPr txBox="1">
            <a:spLocks noChangeArrowheads="1"/>
          </p:cNvSpPr>
          <p:nvPr/>
        </p:nvSpPr>
        <p:spPr bwMode="auto">
          <a:xfrm>
            <a:off x="527050" y="2708275"/>
            <a:ext cx="7848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Jede Ansage außerhalb des „letzt‘ möglichen Zeitpunktes“ transportiert eine Information. Meistens ist diese Information „logisch“ herzuleiten. </a:t>
            </a:r>
          </a:p>
        </p:txBody>
      </p:sp>
      <p:sp>
        <p:nvSpPr>
          <p:cNvPr id="17414" name="Textfeld 6"/>
          <p:cNvSpPr txBox="1">
            <a:spLocks noChangeArrowheads="1"/>
          </p:cNvSpPr>
          <p:nvPr/>
        </p:nvSpPr>
        <p:spPr bwMode="auto">
          <a:xfrm>
            <a:off x="527050" y="3573463"/>
            <a:ext cx="78486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Ein Re „vorab“ bedeutet: Ich bin auf jeden Fall durch Trumpf zu erreichen. Wenn Du mein Partner bist und keine „sicheren“ Asse hast, spiel Trumpf. Du kannst auch einen Fux aufspielen. Einen anderen Sinn kann ein „Re vorab“ nicht machen.</a:t>
            </a:r>
            <a:br>
              <a:rPr lang="de-DE" altLang="de-DE"/>
            </a:br>
            <a:r>
              <a:rPr lang="de-DE" altLang="de-DE"/>
              <a:t/>
            </a:r>
            <a:br>
              <a:rPr lang="de-DE" altLang="de-DE"/>
            </a:br>
            <a:r>
              <a:rPr lang="de-DE" altLang="de-DE"/>
              <a:t>Dieses ist nur möglich mit einer Dulle an 2. oder Doppeldulle an 3. / 4.</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8420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4a. Finde Deinen Partner – Ansagen mit Mut</a:t>
            </a:r>
            <a:endParaRPr lang="de-DE" sz="2400" b="1" dirty="0">
              <a:solidFill>
                <a:schemeClr val="accent4">
                  <a:lumMod val="75000"/>
                </a:schemeClr>
              </a:solidFill>
              <a:latin typeface="+mn-lt"/>
              <a:cs typeface="+mn-cs"/>
            </a:endParaRPr>
          </a:p>
        </p:txBody>
      </p:sp>
      <p:sp>
        <p:nvSpPr>
          <p:cNvPr id="5" name="Textfeld 4"/>
          <p:cNvSpPr txBox="1"/>
          <p:nvPr/>
        </p:nvSpPr>
        <p:spPr>
          <a:xfrm>
            <a:off x="468313" y="2060575"/>
            <a:ext cx="5635625" cy="369888"/>
          </a:xfrm>
          <a:prstGeom prst="rect">
            <a:avLst/>
          </a:prstGeom>
          <a:noFill/>
        </p:spPr>
        <p:txBody>
          <a:bodyPr wrap="none">
            <a:spAutoFit/>
          </a:bodyPr>
          <a:lstStyle/>
          <a:p>
            <a:pPr fontAlgn="auto">
              <a:spcBef>
                <a:spcPts val="0"/>
              </a:spcBef>
              <a:spcAft>
                <a:spcPts val="0"/>
              </a:spcAft>
              <a:defRPr/>
            </a:pPr>
            <a:r>
              <a:rPr lang="de-DE" dirty="0">
                <a:solidFill>
                  <a:schemeClr val="accent4">
                    <a:lumMod val="75000"/>
                  </a:schemeClr>
                </a:solidFill>
                <a:latin typeface="+mn-lt"/>
                <a:cs typeface="+mn-cs"/>
              </a:rPr>
              <a:t>Re vorab bei liegender Karte signalisiert: Ich kann stechen.</a:t>
            </a:r>
            <a:endParaRPr lang="de-DE" dirty="0">
              <a:solidFill>
                <a:schemeClr val="accent4">
                  <a:lumMod val="75000"/>
                </a:schemeClr>
              </a:solidFill>
              <a:latin typeface="+mn-lt"/>
              <a:cs typeface="+mn-cs"/>
            </a:endParaRPr>
          </a:p>
        </p:txBody>
      </p:sp>
      <p:sp>
        <p:nvSpPr>
          <p:cNvPr id="6" name="Textfeld 5"/>
          <p:cNvSpPr txBox="1"/>
          <p:nvPr/>
        </p:nvSpPr>
        <p:spPr>
          <a:xfrm>
            <a:off x="468313" y="2781300"/>
            <a:ext cx="7991475" cy="2030413"/>
          </a:xfrm>
          <a:prstGeom prst="rect">
            <a:avLst/>
          </a:prstGeom>
          <a:noFill/>
        </p:spPr>
        <p:txBody>
          <a:bodyPr>
            <a:spAutoFit/>
          </a:bodyPr>
          <a:lstStyle/>
          <a:p>
            <a:pPr fontAlgn="auto">
              <a:spcBef>
                <a:spcPts val="0"/>
              </a:spcBef>
              <a:spcAft>
                <a:spcPts val="0"/>
              </a:spcAft>
              <a:defRPr/>
            </a:pPr>
            <a:r>
              <a:rPr lang="de-DE" dirty="0">
                <a:latin typeface="+mn-lt"/>
                <a:cs typeface="+mn-cs"/>
              </a:rPr>
              <a:t>Wird ein As angespielt und an 2-4 wird sofort Re gesagt, dann bedeutet dieses: Ich werde dieses As stechen. Der Partner kann nun:</a:t>
            </a:r>
          </a:p>
          <a:p>
            <a:pPr fontAlgn="auto">
              <a:spcBef>
                <a:spcPts val="0"/>
              </a:spcBef>
              <a:spcAft>
                <a:spcPts val="0"/>
              </a:spcAft>
              <a:defRPr/>
            </a:pPr>
            <a:endParaRPr lang="de-DE" dirty="0">
              <a:latin typeface="+mn-lt"/>
              <a:cs typeface="+mn-cs"/>
            </a:endParaRPr>
          </a:p>
          <a:p>
            <a:pPr marL="342900" indent="-342900" fontAlgn="auto">
              <a:spcBef>
                <a:spcPts val="0"/>
              </a:spcBef>
              <a:spcAft>
                <a:spcPts val="0"/>
              </a:spcAft>
              <a:buFont typeface="+mj-lt"/>
              <a:buAutoNum type="arabicPeriod"/>
              <a:defRPr/>
            </a:pPr>
            <a:r>
              <a:rPr lang="de-DE" dirty="0">
                <a:latin typeface="+mn-lt"/>
                <a:cs typeface="+mn-cs"/>
              </a:rPr>
              <a:t>Schmieren, da er/sie weiß, dass gestochen wird.</a:t>
            </a:r>
          </a:p>
          <a:p>
            <a:pPr marL="342900" indent="-342900" fontAlgn="auto">
              <a:spcBef>
                <a:spcPts val="0"/>
              </a:spcBef>
              <a:spcAft>
                <a:spcPts val="0"/>
              </a:spcAft>
              <a:buFont typeface="+mj-lt"/>
              <a:buAutoNum type="arabicPeriod"/>
              <a:defRPr/>
            </a:pPr>
            <a:r>
              <a:rPr lang="de-DE" dirty="0">
                <a:latin typeface="+mn-lt"/>
                <a:cs typeface="+mn-cs"/>
              </a:rPr>
              <a:t>Abwerfen, aus gleichem Grund.</a:t>
            </a:r>
          </a:p>
          <a:p>
            <a:pPr marL="342900" indent="-342900" fontAlgn="auto">
              <a:spcBef>
                <a:spcPts val="0"/>
              </a:spcBef>
              <a:spcAft>
                <a:spcPts val="0"/>
              </a:spcAft>
              <a:buFont typeface="+mj-lt"/>
              <a:buAutoNum type="arabicPeriod"/>
              <a:defRPr/>
            </a:pPr>
            <a:r>
              <a:rPr lang="de-DE" dirty="0">
                <a:latin typeface="+mn-lt"/>
                <a:cs typeface="+mn-cs"/>
              </a:rPr>
              <a:t>Als Ass-</a:t>
            </a:r>
            <a:r>
              <a:rPr lang="de-DE" dirty="0" err="1">
                <a:latin typeface="+mn-lt"/>
                <a:cs typeface="+mn-cs"/>
              </a:rPr>
              <a:t>InhaberIn</a:t>
            </a:r>
            <a:r>
              <a:rPr lang="de-DE" dirty="0">
                <a:latin typeface="+mn-lt"/>
                <a:cs typeface="+mn-cs"/>
              </a:rPr>
              <a:t> selbst eine Absage tätigen (mit „90“), damit der Re-Partner eine Karte abschmeißen kann. </a:t>
            </a:r>
            <a:endParaRPr lang="de-DE" dirty="0">
              <a:latin typeface="+mn-lt"/>
              <a:cs typeface="+mn-cs"/>
            </a:endParaRPr>
          </a:p>
        </p:txBody>
      </p:sp>
      <p:sp>
        <p:nvSpPr>
          <p:cNvPr id="18438" name="Textfeld 6"/>
          <p:cNvSpPr txBox="1">
            <a:spLocks noChangeArrowheads="1"/>
          </p:cNvSpPr>
          <p:nvPr/>
        </p:nvSpPr>
        <p:spPr bwMode="auto">
          <a:xfrm>
            <a:off x="468313" y="5013325"/>
            <a:ext cx="594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Auch hier gibt es ansonsten keinen Grund das Re vorzuziehen.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8420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4a. Finde Deinen Partner – Ansagen mit Mut</a:t>
            </a:r>
            <a:endParaRPr lang="de-DE" sz="2400" b="1" dirty="0">
              <a:solidFill>
                <a:schemeClr val="accent4">
                  <a:lumMod val="75000"/>
                </a:schemeClr>
              </a:solidFill>
              <a:latin typeface="+mn-lt"/>
              <a:cs typeface="+mn-cs"/>
            </a:endParaRPr>
          </a:p>
        </p:txBody>
      </p:sp>
      <p:sp>
        <p:nvSpPr>
          <p:cNvPr id="5" name="Textfeld 4"/>
          <p:cNvSpPr txBox="1"/>
          <p:nvPr/>
        </p:nvSpPr>
        <p:spPr>
          <a:xfrm>
            <a:off x="468313" y="2060575"/>
            <a:ext cx="7032625" cy="369888"/>
          </a:xfrm>
          <a:prstGeom prst="rect">
            <a:avLst/>
          </a:prstGeom>
          <a:noFill/>
        </p:spPr>
        <p:txBody>
          <a:bodyPr wrap="none">
            <a:spAutoFit/>
          </a:bodyPr>
          <a:lstStyle/>
          <a:p>
            <a:pPr fontAlgn="auto">
              <a:spcBef>
                <a:spcPts val="0"/>
              </a:spcBef>
              <a:spcAft>
                <a:spcPts val="0"/>
              </a:spcAft>
              <a:defRPr/>
            </a:pPr>
            <a:r>
              <a:rPr lang="de-DE" dirty="0">
                <a:solidFill>
                  <a:schemeClr val="accent4">
                    <a:lumMod val="75000"/>
                  </a:schemeClr>
                </a:solidFill>
                <a:latin typeface="+mn-lt"/>
                <a:cs typeface="+mn-cs"/>
              </a:rPr>
              <a:t>Re vorab bei Ausspiel bedeutet </a:t>
            </a:r>
            <a:r>
              <a:rPr lang="de-DE" dirty="0" err="1">
                <a:solidFill>
                  <a:schemeClr val="accent4">
                    <a:lumMod val="75000"/>
                  </a:schemeClr>
                </a:solidFill>
                <a:latin typeface="+mn-lt"/>
                <a:cs typeface="+mn-cs"/>
              </a:rPr>
              <a:t>Doppeldulle</a:t>
            </a:r>
            <a:r>
              <a:rPr lang="de-DE" dirty="0">
                <a:solidFill>
                  <a:schemeClr val="accent4">
                    <a:lumMod val="75000"/>
                  </a:schemeClr>
                </a:solidFill>
                <a:latin typeface="+mn-lt"/>
                <a:cs typeface="+mn-cs"/>
              </a:rPr>
              <a:t> oder  ein extrem starkes Blatt</a:t>
            </a:r>
            <a:endParaRPr lang="de-DE" dirty="0">
              <a:solidFill>
                <a:schemeClr val="accent4">
                  <a:lumMod val="75000"/>
                </a:schemeClr>
              </a:solidFill>
              <a:latin typeface="+mn-lt"/>
              <a:cs typeface="+mn-cs"/>
            </a:endParaRPr>
          </a:p>
        </p:txBody>
      </p:sp>
      <p:sp>
        <p:nvSpPr>
          <p:cNvPr id="6" name="Textfeld 5"/>
          <p:cNvSpPr txBox="1"/>
          <p:nvPr/>
        </p:nvSpPr>
        <p:spPr>
          <a:xfrm>
            <a:off x="468313" y="2708275"/>
            <a:ext cx="7991475" cy="2032000"/>
          </a:xfrm>
          <a:prstGeom prst="rect">
            <a:avLst/>
          </a:prstGeom>
          <a:noFill/>
        </p:spPr>
        <p:txBody>
          <a:bodyPr>
            <a:spAutoFit/>
          </a:bodyPr>
          <a:lstStyle/>
          <a:p>
            <a:pPr fontAlgn="auto">
              <a:spcBef>
                <a:spcPts val="0"/>
              </a:spcBef>
              <a:spcAft>
                <a:spcPts val="0"/>
              </a:spcAft>
              <a:defRPr/>
            </a:pPr>
            <a:r>
              <a:rPr lang="de-DE" dirty="0">
                <a:latin typeface="+mn-lt"/>
                <a:cs typeface="+mn-cs"/>
              </a:rPr>
              <a:t>Sagt die Ausspielende Re vor Ausspiel, so kann das nur heißen: Ich gewinne auf jeden Fall, egal wie die Karten jetzt liegen. Dies sollte nur gemacht werden wenn:</a:t>
            </a:r>
          </a:p>
          <a:p>
            <a:pPr fontAlgn="auto">
              <a:spcBef>
                <a:spcPts val="0"/>
              </a:spcBef>
              <a:spcAft>
                <a:spcPts val="0"/>
              </a:spcAft>
              <a:defRPr/>
            </a:pPr>
            <a:endParaRPr lang="de-DE" dirty="0">
              <a:latin typeface="+mn-lt"/>
              <a:cs typeface="+mn-cs"/>
            </a:endParaRPr>
          </a:p>
          <a:p>
            <a:pPr marL="342900" indent="-342900" fontAlgn="auto">
              <a:spcBef>
                <a:spcPts val="0"/>
              </a:spcBef>
              <a:spcAft>
                <a:spcPts val="0"/>
              </a:spcAft>
              <a:buFont typeface="+mj-lt"/>
              <a:buAutoNum type="arabicPeriod"/>
              <a:defRPr/>
            </a:pPr>
            <a:r>
              <a:rPr lang="de-DE" dirty="0">
                <a:latin typeface="+mn-lt"/>
                <a:cs typeface="+mn-cs"/>
              </a:rPr>
              <a:t>Ich Doppel-</a:t>
            </a:r>
            <a:r>
              <a:rPr lang="de-DE" dirty="0" err="1">
                <a:latin typeface="+mn-lt"/>
                <a:cs typeface="+mn-cs"/>
              </a:rPr>
              <a:t>Dulle</a:t>
            </a:r>
            <a:r>
              <a:rPr lang="de-DE" dirty="0">
                <a:latin typeface="+mn-lt"/>
                <a:cs typeface="+mn-cs"/>
              </a:rPr>
              <a:t> halte. In diesem Fall sollte ich eine Trumpf-Karte mit hoher Augenzahl spielen (</a:t>
            </a:r>
            <a:r>
              <a:rPr lang="de-DE" dirty="0" err="1">
                <a:latin typeface="+mn-lt"/>
                <a:cs typeface="+mn-cs"/>
              </a:rPr>
              <a:t>Fux</a:t>
            </a:r>
            <a:r>
              <a:rPr lang="de-DE" dirty="0">
                <a:latin typeface="+mn-lt"/>
                <a:cs typeface="+mn-cs"/>
              </a:rPr>
              <a:t> oder Karo 10).</a:t>
            </a:r>
          </a:p>
          <a:p>
            <a:pPr marL="342900" indent="-342900" fontAlgn="auto">
              <a:spcBef>
                <a:spcPts val="0"/>
              </a:spcBef>
              <a:spcAft>
                <a:spcPts val="0"/>
              </a:spcAft>
              <a:buFont typeface="+mj-lt"/>
              <a:buAutoNum type="arabicPeriod"/>
              <a:defRPr/>
            </a:pPr>
            <a:r>
              <a:rPr lang="de-DE" dirty="0">
                <a:latin typeface="+mn-lt"/>
                <a:cs typeface="+mn-cs"/>
              </a:rPr>
              <a:t>Ich einen sehr hohen Erwartungswert meiner Karte habe (100+). In diesem Fall spiele ich ein Fehl-Ass vor.</a:t>
            </a:r>
            <a:endParaRPr lang="de-DE" dirty="0">
              <a:latin typeface="+mn-lt"/>
              <a:cs typeface="+mn-cs"/>
            </a:endParaRPr>
          </a:p>
        </p:txBody>
      </p:sp>
      <p:sp>
        <p:nvSpPr>
          <p:cNvPr id="19462" name="Textfeld 6"/>
          <p:cNvSpPr txBox="1">
            <a:spLocks noChangeArrowheads="1"/>
          </p:cNvSpPr>
          <p:nvPr/>
        </p:nvSpPr>
        <p:spPr bwMode="auto">
          <a:xfrm>
            <a:off x="395288" y="4797425"/>
            <a:ext cx="7777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solidFill>
                  <a:srgbClr val="00B050"/>
                </a:solidFill>
              </a:rPr>
              <a:t>Merke: Re mit Ausspiel einer Fehlkarte zeigt keine Doppel-Dulle an. Ein Fuxsaufspiel ohne Re-Ansage kommt häufig von einem schwachen Kontra-Mann der hofft, dass der Partner eine Dulle hält und dann schwarze Asse fahren kann.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7103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4b. Zeige Dich: Absagen – mit Umsicht und Vorsicht</a:t>
            </a:r>
            <a:endParaRPr lang="de-DE" sz="2400" b="1" dirty="0">
              <a:solidFill>
                <a:schemeClr val="accent4">
                  <a:lumMod val="75000"/>
                </a:schemeClr>
              </a:solidFill>
              <a:latin typeface="+mn-lt"/>
              <a:cs typeface="+mn-cs"/>
            </a:endParaRPr>
          </a:p>
        </p:txBody>
      </p:sp>
      <p:sp>
        <p:nvSpPr>
          <p:cNvPr id="20484" name="Textfeld 5"/>
          <p:cNvSpPr txBox="1">
            <a:spLocks noChangeArrowheads="1"/>
          </p:cNvSpPr>
          <p:nvPr/>
        </p:nvSpPr>
        <p:spPr bwMode="auto">
          <a:xfrm>
            <a:off x="539750" y="2636838"/>
            <a:ext cx="78486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buFont typeface="Arial" panose="020B0604020202020204" pitchFamily="34" charset="0"/>
              <a:buChar char="•"/>
            </a:pPr>
            <a:r>
              <a:rPr lang="de-DE" altLang="de-DE"/>
              <a:t>Eine Ansage kostet konstant 2 Punkte (verloren hätte man auch ohne die Ansage).</a:t>
            </a:r>
          </a:p>
          <a:p>
            <a:pPr>
              <a:buFont typeface="Arial" panose="020B0604020202020204" pitchFamily="34" charset="0"/>
              <a:buChar char="•"/>
            </a:pPr>
            <a:r>
              <a:rPr lang="de-DE" altLang="de-DE"/>
              <a:t>Eine Absage ist meist teurer: Im Erfolgsfall bringt sie nur einen Punkt mehr, bei Misserfolg werden 8 Punkte verloren.</a:t>
            </a:r>
          </a:p>
          <a:p>
            <a:pPr>
              <a:buFont typeface="Arial" panose="020B0604020202020204" pitchFamily="34" charset="0"/>
              <a:buChar char="•"/>
            </a:pPr>
            <a:r>
              <a:rPr lang="de-DE" altLang="de-DE"/>
              <a:t>Dem zufolge benötigt eine Absage schon die Sicherheit von 8/9 also 88,89 %.</a:t>
            </a:r>
          </a:p>
        </p:txBody>
      </p:sp>
      <p:sp>
        <p:nvSpPr>
          <p:cNvPr id="20485" name="Textfeld 7"/>
          <p:cNvSpPr txBox="1">
            <a:spLocks noChangeArrowheads="1"/>
          </p:cNvSpPr>
          <p:nvPr/>
        </p:nvSpPr>
        <p:spPr bwMode="auto">
          <a:xfrm>
            <a:off x="468313" y="4292600"/>
            <a:ext cx="76327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000" b="1">
                <a:solidFill>
                  <a:srgbClr val="00B050"/>
                </a:solidFill>
              </a:rPr>
              <a:t>Eine Absage sollte dann getätigt werden, wenn sie dem Partner zusätzlich Informationen vermittelt. „Nur“ für einen Punkt sollte die Absage nur dann getätigt werden, wenn sie absolut sicher ist.</a:t>
            </a:r>
            <a:r>
              <a:rPr lang="de-DE" altLang="de-DE"/>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273175"/>
            <a:ext cx="69389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4c. Für Fortgeschrittene: Konventionen und Abfragen</a:t>
            </a:r>
            <a:endParaRPr lang="de-DE" sz="2400" b="1" dirty="0">
              <a:solidFill>
                <a:schemeClr val="accent4">
                  <a:lumMod val="75000"/>
                </a:schemeClr>
              </a:solidFill>
              <a:latin typeface="+mn-lt"/>
              <a:cs typeface="+mn-cs"/>
            </a:endParaRPr>
          </a:p>
        </p:txBody>
      </p:sp>
      <p:sp>
        <p:nvSpPr>
          <p:cNvPr id="5" name="Textfeld 4"/>
          <p:cNvSpPr txBox="1"/>
          <p:nvPr/>
        </p:nvSpPr>
        <p:spPr>
          <a:xfrm>
            <a:off x="468313" y="1697038"/>
            <a:ext cx="7848600" cy="5078412"/>
          </a:xfrm>
          <a:prstGeom prst="rect">
            <a:avLst/>
          </a:prstGeom>
          <a:noFill/>
        </p:spPr>
        <p:txBody>
          <a:bodyPr>
            <a:spAutoFit/>
          </a:bodyPr>
          <a:lstStyle/>
          <a:p>
            <a:pPr fontAlgn="auto">
              <a:spcBef>
                <a:spcPts val="0"/>
              </a:spcBef>
              <a:spcAft>
                <a:spcPts val="0"/>
              </a:spcAft>
              <a:defRPr/>
            </a:pPr>
            <a:r>
              <a:rPr lang="de-DE" dirty="0">
                <a:latin typeface="+mn-lt"/>
                <a:cs typeface="+mn-cs"/>
              </a:rPr>
              <a:t>Fortgeschrittene spielen mit Konventionen und Abfragen. Konventionen ergeben sich aus „</a:t>
            </a:r>
            <a:r>
              <a:rPr lang="de-DE" dirty="0" err="1">
                <a:latin typeface="+mn-lt"/>
                <a:cs typeface="+mn-cs"/>
              </a:rPr>
              <a:t>best</a:t>
            </a:r>
            <a:r>
              <a:rPr lang="de-DE" dirty="0">
                <a:latin typeface="+mn-lt"/>
                <a:cs typeface="+mn-cs"/>
              </a:rPr>
              <a:t> </a:t>
            </a:r>
            <a:r>
              <a:rPr lang="de-DE" dirty="0" err="1">
                <a:latin typeface="+mn-lt"/>
                <a:cs typeface="+mn-cs"/>
              </a:rPr>
              <a:t>practices</a:t>
            </a:r>
            <a:r>
              <a:rPr lang="de-DE" dirty="0">
                <a:latin typeface="+mn-lt"/>
                <a:cs typeface="+mn-cs"/>
              </a:rPr>
              <a:t>“ (so macht man es) und werden durch „legale“ Aktionen durchgeführt:</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Zeitpunkt der An-/Absage (verfrüht oder zum „letzen Zeitpunkt“).</a:t>
            </a:r>
          </a:p>
          <a:p>
            <a:pPr marL="177800" indent="-177800" fontAlgn="auto">
              <a:spcBef>
                <a:spcPts val="0"/>
              </a:spcBef>
              <a:spcAft>
                <a:spcPts val="0"/>
              </a:spcAft>
              <a:buFont typeface="Arial" pitchFamily="34" charset="0"/>
              <a:buChar char="•"/>
              <a:defRPr/>
            </a:pPr>
            <a:r>
              <a:rPr lang="de-DE" dirty="0">
                <a:latin typeface="+mn-lt"/>
                <a:cs typeface="+mn-cs"/>
              </a:rPr>
              <a:t>Legen oder nichtlegen bestimmter Karten.</a:t>
            </a:r>
          </a:p>
          <a:p>
            <a:pPr marL="177800" indent="-177800" fontAlgn="auto">
              <a:spcBef>
                <a:spcPts val="0"/>
              </a:spcBef>
              <a:spcAft>
                <a:spcPts val="0"/>
              </a:spcAft>
              <a:buFont typeface="Arial" pitchFamily="34" charset="0"/>
              <a:buChar char="•"/>
              <a:defRPr/>
            </a:pPr>
            <a:r>
              <a:rPr lang="de-DE" dirty="0">
                <a:latin typeface="+mn-lt"/>
                <a:cs typeface="+mn-cs"/>
              </a:rPr>
              <a:t>Abwurf bestimmter Karten (3. Farbregel).</a:t>
            </a:r>
          </a:p>
          <a:p>
            <a:pPr marL="177800" indent="-177800" fontAlgn="auto">
              <a:spcBef>
                <a:spcPts val="0"/>
              </a:spcBef>
              <a:spcAft>
                <a:spcPts val="0"/>
              </a:spcAft>
              <a:buFont typeface="Arial" pitchFamily="34" charset="0"/>
              <a:buChar char="•"/>
              <a:defRPr/>
            </a:pPr>
            <a:r>
              <a:rPr lang="de-DE" dirty="0">
                <a:latin typeface="+mn-lt"/>
                <a:cs typeface="+mn-cs"/>
              </a:rPr>
              <a:t>Spielen von Signalkarten (</a:t>
            </a:r>
            <a:r>
              <a:rPr lang="de-DE" dirty="0" err="1">
                <a:latin typeface="+mn-lt"/>
                <a:cs typeface="+mn-cs"/>
              </a:rPr>
              <a:t>Dulle</a:t>
            </a:r>
            <a:r>
              <a:rPr lang="de-DE" dirty="0">
                <a:latin typeface="+mn-lt"/>
                <a:cs typeface="+mn-cs"/>
              </a:rPr>
              <a:t> vor, </a:t>
            </a:r>
            <a:r>
              <a:rPr lang="de-DE" dirty="0" err="1">
                <a:latin typeface="+mn-lt"/>
                <a:cs typeface="+mn-cs"/>
              </a:rPr>
              <a:t>Fux</a:t>
            </a:r>
            <a:r>
              <a:rPr lang="de-DE" dirty="0">
                <a:latin typeface="+mn-lt"/>
                <a:cs typeface="+mn-cs"/>
              </a:rPr>
              <a:t> mit Re-Ansage).</a:t>
            </a:r>
          </a:p>
          <a:p>
            <a:pPr marL="177800" indent="-177800" fontAlgn="auto">
              <a:spcBef>
                <a:spcPts val="0"/>
              </a:spcBef>
              <a:spcAft>
                <a:spcPts val="0"/>
              </a:spcAft>
              <a:buFont typeface="Arial" pitchFamily="34" charset="0"/>
              <a:buChar char="•"/>
              <a:defRPr/>
            </a:pPr>
            <a:endParaRPr lang="de-DE" dirty="0">
              <a:latin typeface="+mn-lt"/>
              <a:cs typeface="+mn-cs"/>
            </a:endParaRPr>
          </a:p>
          <a:p>
            <a:pPr fontAlgn="auto">
              <a:spcBef>
                <a:spcPts val="0"/>
              </a:spcBef>
              <a:spcAft>
                <a:spcPts val="0"/>
              </a:spcAft>
              <a:defRPr/>
            </a:pPr>
            <a:r>
              <a:rPr lang="de-DE" dirty="0">
                <a:latin typeface="+mn-lt"/>
                <a:cs typeface="+mn-cs"/>
              </a:rPr>
              <a:t>Einiger dieser Konventionen kommen aus dem Bridge, bei denen Konventionen zum normalen Spiel-</a:t>
            </a:r>
            <a:r>
              <a:rPr lang="de-DE" dirty="0" err="1">
                <a:latin typeface="+mn-lt"/>
                <a:cs typeface="+mn-cs"/>
              </a:rPr>
              <a:t>Repatoir</a:t>
            </a:r>
            <a:r>
              <a:rPr lang="de-DE" dirty="0">
                <a:latin typeface="+mn-lt"/>
                <a:cs typeface="+mn-cs"/>
              </a:rPr>
              <a:t> gehören.</a:t>
            </a:r>
          </a:p>
          <a:p>
            <a:pPr fontAlgn="auto">
              <a:spcBef>
                <a:spcPts val="0"/>
              </a:spcBef>
              <a:spcAft>
                <a:spcPts val="0"/>
              </a:spcAft>
              <a:defRPr/>
            </a:pPr>
            <a:endParaRPr lang="de-DE" dirty="0">
              <a:latin typeface="+mn-lt"/>
              <a:cs typeface="+mn-cs"/>
            </a:endParaRPr>
          </a:p>
          <a:p>
            <a:pPr fontAlgn="auto">
              <a:spcBef>
                <a:spcPts val="0"/>
              </a:spcBef>
              <a:spcAft>
                <a:spcPts val="0"/>
              </a:spcAft>
              <a:defRPr/>
            </a:pPr>
            <a:r>
              <a:rPr lang="de-DE" dirty="0">
                <a:latin typeface="+mn-lt"/>
                <a:cs typeface="+mn-cs"/>
              </a:rPr>
              <a:t>Es gibt „natürliche Konventionen“ und „künstliche Konventionen“. Natürliche Konventionen entstehen aus sog. „</a:t>
            </a:r>
            <a:r>
              <a:rPr lang="de-DE" dirty="0" err="1">
                <a:latin typeface="+mn-lt"/>
                <a:cs typeface="+mn-cs"/>
              </a:rPr>
              <a:t>best</a:t>
            </a:r>
            <a:r>
              <a:rPr lang="de-DE" dirty="0">
                <a:latin typeface="+mn-lt"/>
                <a:cs typeface="+mn-cs"/>
              </a:rPr>
              <a:t> </a:t>
            </a:r>
            <a:r>
              <a:rPr lang="de-DE" dirty="0" err="1">
                <a:latin typeface="+mn-lt"/>
                <a:cs typeface="+mn-cs"/>
              </a:rPr>
              <a:t>practices</a:t>
            </a:r>
            <a:r>
              <a:rPr lang="de-DE" dirty="0">
                <a:latin typeface="+mn-lt"/>
                <a:cs typeface="+mn-cs"/>
              </a:rPr>
              <a:t>“. Sie gibt es bei jedem Spiel (z.B. Eröffnungslehre beim Schach). Künstliche Konventionen sind „offene Absprachen“. Da „jeder und jede“ sie kennt, sie diskutiert und veröffentlicht werden, finden sie im Turnierdoppelkopf sehr häufig Anwendung und werden nicht als </a:t>
            </a:r>
            <a:r>
              <a:rPr lang="de-DE" dirty="0" err="1">
                <a:latin typeface="+mn-lt"/>
                <a:cs typeface="+mn-cs"/>
              </a:rPr>
              <a:t>Regelwiedrig</a:t>
            </a:r>
            <a:r>
              <a:rPr lang="de-DE" dirty="0">
                <a:latin typeface="+mn-lt"/>
                <a:cs typeface="+mn-cs"/>
              </a:rPr>
              <a:t> vom Schiedsrichter geahndet. </a:t>
            </a:r>
            <a:endParaRPr lang="de-DE" dirty="0">
              <a:latin typeface="+mn-lt"/>
              <a:cs typeface="+mn-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273175"/>
            <a:ext cx="69389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4c. Für Fortgeschrittene: Konventionen und Abfragen</a:t>
            </a:r>
            <a:endParaRPr lang="de-DE" sz="2400" b="1" dirty="0">
              <a:solidFill>
                <a:schemeClr val="accent4">
                  <a:lumMod val="75000"/>
                </a:schemeClr>
              </a:solidFill>
              <a:latin typeface="+mn-lt"/>
              <a:cs typeface="+mn-cs"/>
            </a:endParaRPr>
          </a:p>
        </p:txBody>
      </p:sp>
      <p:sp>
        <p:nvSpPr>
          <p:cNvPr id="22532" name="Textfeld 5"/>
          <p:cNvSpPr txBox="1">
            <a:spLocks noChangeArrowheads="1"/>
          </p:cNvSpPr>
          <p:nvPr/>
        </p:nvSpPr>
        <p:spPr bwMode="auto">
          <a:xfrm>
            <a:off x="539750" y="1917700"/>
            <a:ext cx="39544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solidFill>
                  <a:srgbClr val="00B050"/>
                </a:solidFill>
              </a:rPr>
              <a:t>Beispiel für eine natürliche Konvention:</a:t>
            </a:r>
          </a:p>
        </p:txBody>
      </p:sp>
      <p:pic>
        <p:nvPicPr>
          <p:cNvPr id="22533" name="Picture 2" descr="E:\Dropbox\Doppelkopf\Karten\Kreuz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850"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3" descr="E:\Dropbox\Doppelkopf\Karten\Kreuz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4" descr="E:\Dropbox\Doppelkopf\Karten\Karo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23495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5" descr="E:\Dropbox\Doppelkopf\Karten\Karo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675"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7" name="Picture 6" descr="E:\Dropbox\Doppelkopf\Karten\KaroA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40200" y="2349500"/>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7" descr="E:\Dropbox\Doppelkopf\Karten\HerzZehn.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8" descr="E:\Dropbox\Doppelkopf\Karten\HerzDam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1413" y="2349500"/>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0" name="Picture 9" descr="E:\Dropbox\Doppelkopf\Karten\PikZeh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1863" y="23495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1" name="Picture 10" descr="E:\Dropbox\Doppelkopf\Karten\PikNeu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59563"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2" name="Picture 11" descr="E:\Dropbox\Doppelkopf\Karten\PikDam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35150" y="2349500"/>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3" name="Picture 12" descr="E:\Dropbox\Doppelkopf\Karten\PikBube.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63938" y="2349500"/>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4" name="Picture 13" descr="E:\Dropbox\Doppelkopf\Karten\PikAs.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64163" y="23495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5" name="Textfeld 17"/>
          <p:cNvSpPr txBox="1">
            <a:spLocks noChangeArrowheads="1"/>
          </p:cNvSpPr>
          <p:nvPr/>
        </p:nvSpPr>
        <p:spPr bwMode="auto">
          <a:xfrm>
            <a:off x="504825" y="3324225"/>
            <a:ext cx="79930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Das Blatt ist ein typisches „“2,5 - 3 Verlierer-Blatt“ mit dem immer Re angesagt werden kann. Bekomme ich die Kreuz 10 zum Partner, ist das Blatt richtig stark. Es fällt:</a:t>
            </a:r>
          </a:p>
        </p:txBody>
      </p:sp>
      <p:pic>
        <p:nvPicPr>
          <p:cNvPr id="22546" name="Picture 14" descr="E:\Dropbox\Doppelkopf\Karten\HerzKoenig.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23963" y="428942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7" name="Picture 15" descr="E:\Dropbox\Doppelkopf\Karten\HerzAs.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74675" y="42894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48" name="Picture 14" descr="E:\Dropbox\Doppelkopf\Karten\HerzKoenig.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871663" y="428942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9" name="Textfeld 21"/>
          <p:cNvSpPr txBox="1">
            <a:spLocks noChangeArrowheads="1"/>
          </p:cNvSpPr>
          <p:nvPr/>
        </p:nvSpPr>
        <p:spPr bwMode="auto">
          <a:xfrm>
            <a:off x="2555875" y="4529138"/>
            <a:ext cx="5397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Ich kann jetzt stechen und mit Re und Pik-As fortsetzen.</a:t>
            </a:r>
          </a:p>
        </p:txBody>
      </p:sp>
      <p:sp>
        <p:nvSpPr>
          <p:cNvPr id="22550" name="Textfeld 22"/>
          <p:cNvSpPr txBox="1">
            <a:spLocks noChangeArrowheads="1"/>
          </p:cNvSpPr>
          <p:nvPr/>
        </p:nvSpPr>
        <p:spPr bwMode="auto">
          <a:xfrm>
            <a:off x="479425" y="5289550"/>
            <a:ext cx="80660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Besser ist aber ich sage zunächst Re und warte. Ist der Re-Partner im Besitz des Herz As, so kann er laut „90“ sagen und ich kann Kreuz-Zehn abwerfen. Kommt Kreuz nach, kann ich immer noch mein Pik-As spielen.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273175"/>
            <a:ext cx="69389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4c. Für Fortgeschrittene: Konventionen und Abfragen</a:t>
            </a:r>
            <a:endParaRPr lang="de-DE" sz="2400" b="1" dirty="0">
              <a:solidFill>
                <a:schemeClr val="accent4">
                  <a:lumMod val="75000"/>
                </a:schemeClr>
              </a:solidFill>
              <a:latin typeface="+mn-lt"/>
              <a:cs typeface="+mn-cs"/>
            </a:endParaRPr>
          </a:p>
        </p:txBody>
      </p:sp>
      <p:sp>
        <p:nvSpPr>
          <p:cNvPr id="23556" name="Textfeld 5"/>
          <p:cNvSpPr txBox="1">
            <a:spLocks noChangeArrowheads="1"/>
          </p:cNvSpPr>
          <p:nvPr/>
        </p:nvSpPr>
        <p:spPr bwMode="auto">
          <a:xfrm>
            <a:off x="539750" y="1917700"/>
            <a:ext cx="4403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solidFill>
                  <a:srgbClr val="00B050"/>
                </a:solidFill>
              </a:rPr>
              <a:t>Beispiel für eine „unnatürliche“ Konvention:</a:t>
            </a:r>
          </a:p>
        </p:txBody>
      </p:sp>
      <p:pic>
        <p:nvPicPr>
          <p:cNvPr id="23557" name="Picture 3" descr="E:\Dropbox\Doppelkopf\Karten\KreuzDam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4" descr="E:\Dropbox\Doppelkopf\Karten\KaroZeh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23495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5" descr="E:\Dropbox\Doppelkopf\Karten\Karo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7675"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0" name="Picture 6" descr="E:\Dropbox\Doppelkopf\Karten\KaroAs.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0200" y="2349500"/>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1" name="Picture 7" descr="E:\Dropbox\Doppelkopf\Karten\HerzZeh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188"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2" name="Picture 8" descr="E:\Dropbox\Doppelkopf\Karten\HerzDam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11413" y="2349500"/>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Picture 10" descr="E:\Dropbox\Doppelkopf\Karten\PikNeu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5600"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Picture 11" descr="E:\Dropbox\Doppelkopf\Karten\PikDam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35150" y="2349500"/>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5" name="Picture 12" descr="E:\Dropbox\Doppelkopf\Karten\PikBub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63938" y="2349500"/>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6" name="Textfeld 17"/>
          <p:cNvSpPr txBox="1">
            <a:spLocks noChangeArrowheads="1"/>
          </p:cNvSpPr>
          <p:nvPr/>
        </p:nvSpPr>
        <p:spPr bwMode="auto">
          <a:xfrm>
            <a:off x="504825" y="3324225"/>
            <a:ext cx="7993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Kreuz Ass ist gelaufen, Herz As mit Re auch. Ich habe „90“ gegeben und es fällt:</a:t>
            </a:r>
          </a:p>
        </p:txBody>
      </p:sp>
      <p:sp>
        <p:nvSpPr>
          <p:cNvPr id="23567" name="Textfeld 21"/>
          <p:cNvSpPr txBox="1">
            <a:spLocks noChangeArrowheads="1"/>
          </p:cNvSpPr>
          <p:nvPr/>
        </p:nvSpPr>
        <p:spPr bwMode="auto">
          <a:xfrm>
            <a:off x="2484438" y="4292600"/>
            <a:ext cx="6191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Lege ich die 9 so „signalisiert“ dieses meinen Partner, dass ich in Pik frei bin und er wird Pik nachspielen.</a:t>
            </a:r>
          </a:p>
        </p:txBody>
      </p:sp>
      <p:sp>
        <p:nvSpPr>
          <p:cNvPr id="23568" name="Textfeld 22"/>
          <p:cNvSpPr txBox="1">
            <a:spLocks noChangeArrowheads="1"/>
          </p:cNvSpPr>
          <p:nvPr/>
        </p:nvSpPr>
        <p:spPr bwMode="auto">
          <a:xfrm>
            <a:off x="323850" y="5300663"/>
            <a:ext cx="8064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Ich kann jetzt Pik 9 erst nach einigem „überlegen“ spielen. Warum soll ich überlegen, wenn ich eine „blanke 9“ habe. Für die „60“ habe ich noch einen Stich Zeit. Das „Überlegen“ kann nur bedeutet: Ich halte die andere 9 auch – spiel‘ bitte kein Pik nach.</a:t>
            </a:r>
          </a:p>
        </p:txBody>
      </p:sp>
      <p:pic>
        <p:nvPicPr>
          <p:cNvPr id="23569" name="Picture 10" descr="E:\Dropbox\Doppelkopf\Karten\PikNeu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4888" y="23495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0" name="Picture 2" descr="E:\Dropbox\Doppelkopf\Karten\PikKoenig - Kopi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63713" y="407670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1" name="Picture 3" descr="E:\Dropbox\Doppelkopf\Karten\PikAs.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1188" y="40767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72" name="Picture 4" descr="E:\Dropbox\Doppelkopf\Karten\PikKoeni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87450" y="407670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9389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4c. Für Fortgeschrittene: Konventionen und Abfragen</a:t>
            </a:r>
            <a:endParaRPr lang="de-DE" sz="2400" b="1" dirty="0">
              <a:solidFill>
                <a:schemeClr val="accent4">
                  <a:lumMod val="75000"/>
                </a:schemeClr>
              </a:solidFill>
              <a:latin typeface="+mn-lt"/>
              <a:cs typeface="+mn-cs"/>
            </a:endParaRPr>
          </a:p>
        </p:txBody>
      </p:sp>
      <p:sp>
        <p:nvSpPr>
          <p:cNvPr id="24580" name="Textfeld 4"/>
          <p:cNvSpPr txBox="1">
            <a:spLocks noChangeArrowheads="1"/>
          </p:cNvSpPr>
          <p:nvPr/>
        </p:nvSpPr>
        <p:spPr bwMode="auto">
          <a:xfrm>
            <a:off x="468313" y="2205038"/>
            <a:ext cx="7848600"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Abfragen ergeben sich zwar auch aus dem normalen Spielablauf (es wird überlegt) sind aber in der Doko-Gemeinde umstritten. Die Mehrheit der Turnierspieler und –spielerinnen spielt mit Abfragen, einige lehnen sie ab. </a:t>
            </a:r>
          </a:p>
          <a:p>
            <a:endParaRPr lang="de-DE" altLang="de-DE"/>
          </a:p>
          <a:p>
            <a:r>
              <a:rPr lang="de-DE" altLang="de-DE"/>
              <a:t>Dabei kommt die Abfrage auch aus dem „normalen Spiel“. Ist ein As gespielt und ich habe die Farbe nicht, muss ich überlegen, ob ich steche (früher haben wir gefragt: „Sagste was?“) oder abwerfen. Ein Kölner Spieler hat beobachtet, dass die Kontra-Partei (da die schwächere) häufiger überlegt ob sie absticht oder abwirft, während die Re Partei konsequent absticht. Er hat in diesem Fall, war er selber Kontra, häufig Kontra „auf Verdacht“ gesagt und hatte Erfolg damit.</a:t>
            </a:r>
          </a:p>
          <a:p>
            <a:endParaRPr lang="de-DE" altLang="de-DE"/>
          </a:p>
          <a:p>
            <a:r>
              <a:rPr lang="de-DE" altLang="de-DE"/>
              <a:t>Abfragen sind nicht Teil der 20 goldenen Regeln und werden deshalb hier nicht behandelt. Abfragen sind teilweise sehr kompliziert. Auch bei Abfragen gibt es „natürliche Abfragen“ und künstliche. Da aber ein „Überlegen“ nicht geahndet werden kann, sind Abfragen im Turnierdoppelkopf legal.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6372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5a. Nutze Signalkarten (</a:t>
            </a:r>
            <a:r>
              <a:rPr lang="de-DE" sz="2400" b="1" dirty="0" err="1">
                <a:solidFill>
                  <a:schemeClr val="accent4">
                    <a:lumMod val="75000"/>
                  </a:schemeClr>
                </a:solidFill>
                <a:latin typeface="+mn-lt"/>
                <a:cs typeface="+mn-cs"/>
              </a:rPr>
              <a:t>Dulle</a:t>
            </a:r>
            <a:r>
              <a:rPr lang="de-DE" sz="2400" b="1" dirty="0">
                <a:solidFill>
                  <a:schemeClr val="accent4">
                    <a:lumMod val="75000"/>
                  </a:schemeClr>
                </a:solidFill>
                <a:latin typeface="+mn-lt"/>
                <a:cs typeface="+mn-cs"/>
              </a:rPr>
              <a:t> / Alte) richtig</a:t>
            </a:r>
            <a:endParaRPr lang="de-DE" sz="2400" b="1" dirty="0">
              <a:solidFill>
                <a:schemeClr val="accent4">
                  <a:lumMod val="75000"/>
                </a:schemeClr>
              </a:solidFill>
              <a:latin typeface="+mn-lt"/>
              <a:cs typeface="+mn-cs"/>
            </a:endParaRPr>
          </a:p>
        </p:txBody>
      </p:sp>
      <p:sp>
        <p:nvSpPr>
          <p:cNvPr id="25604" name="Textfeld 4"/>
          <p:cNvSpPr txBox="1">
            <a:spLocks noChangeArrowheads="1"/>
          </p:cNvSpPr>
          <p:nvPr/>
        </p:nvSpPr>
        <p:spPr bwMode="auto">
          <a:xfrm>
            <a:off x="539750" y="2268538"/>
            <a:ext cx="80645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Im Laufe des Spiels ist es wichtig, dass ich meinen Partner mein Blatt beschreibe. Dafür gibt es mehrere legale Möglichkeiten. Signalkarten sind eine davon. Signalkarten sind:</a:t>
            </a:r>
          </a:p>
        </p:txBody>
      </p:sp>
      <p:pic>
        <p:nvPicPr>
          <p:cNvPr id="25605" name="Picture 2" descr="E:\Dropbox\Doppelkopf\Karten\Herz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32718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3" descr="E:\Dropbox\Doppelkopf\Karten\Pik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975" y="3271838"/>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4" descr="E:\Dropbox\Doppelkopf\Karten\Kreuz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327183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p:nvPr/>
        </p:nvSpPr>
        <p:spPr>
          <a:xfrm>
            <a:off x="569913" y="4246563"/>
            <a:ext cx="7704137" cy="2032000"/>
          </a:xfrm>
          <a:prstGeom prst="rect">
            <a:avLst/>
          </a:prstGeom>
          <a:noFill/>
        </p:spPr>
        <p:txBody>
          <a:bodyPr>
            <a:spAutoFit/>
          </a:bodyPr>
          <a:lstStyle/>
          <a:p>
            <a:pPr fontAlgn="auto">
              <a:spcBef>
                <a:spcPts val="0"/>
              </a:spcBef>
              <a:spcAft>
                <a:spcPts val="0"/>
              </a:spcAft>
              <a:defRPr/>
            </a:pPr>
            <a:r>
              <a:rPr lang="de-DE" dirty="0">
                <a:latin typeface="+mn-lt"/>
                <a:cs typeface="+mn-cs"/>
              </a:rPr>
              <a:t>Zwei Dinge sind dabei wichtig:</a:t>
            </a:r>
          </a:p>
          <a:p>
            <a:pPr marL="342900" indent="-342900" fontAlgn="auto">
              <a:spcBef>
                <a:spcPts val="0"/>
              </a:spcBef>
              <a:spcAft>
                <a:spcPts val="0"/>
              </a:spcAft>
              <a:buFont typeface="+mj-lt"/>
              <a:buAutoNum type="arabicPeriod"/>
              <a:defRPr/>
            </a:pPr>
            <a:r>
              <a:rPr lang="de-DE" dirty="0">
                <a:latin typeface="+mn-lt"/>
                <a:cs typeface="+mn-cs"/>
              </a:rPr>
              <a:t>Um eine Signalkarte zu setzen muss „man“ es sich leisten können. Dieses kann meistens nur die Re-Partei, weil Kontra es sich nicht leisten kann eine </a:t>
            </a:r>
            <a:r>
              <a:rPr lang="de-DE" dirty="0" err="1">
                <a:latin typeface="+mn-lt"/>
                <a:cs typeface="+mn-cs"/>
              </a:rPr>
              <a:t>Dulle</a:t>
            </a:r>
            <a:r>
              <a:rPr lang="de-DE" dirty="0">
                <a:latin typeface="+mn-lt"/>
                <a:cs typeface="+mn-cs"/>
              </a:rPr>
              <a:t> oder eine Pik-Dame „leer“ zu setzen.</a:t>
            </a:r>
          </a:p>
          <a:p>
            <a:pPr marL="342900" indent="-342900" fontAlgn="auto">
              <a:spcBef>
                <a:spcPts val="0"/>
              </a:spcBef>
              <a:spcAft>
                <a:spcPts val="0"/>
              </a:spcAft>
              <a:buFont typeface="+mj-lt"/>
              <a:buAutoNum type="arabicPeriod"/>
              <a:defRPr/>
            </a:pPr>
            <a:r>
              <a:rPr lang="de-DE" dirty="0">
                <a:latin typeface="+mn-lt"/>
                <a:cs typeface="+mn-cs"/>
              </a:rPr>
              <a:t>Wird eine Signalkarte gesetzt so ist nicht nur der Partner über das Blatt informiert, sondern auch der Gegner. Es muss ab gewägt werden, ob dieses sinnvoll ist</a:t>
            </a:r>
            <a:endParaRPr lang="de-DE" dirty="0">
              <a:latin typeface="+mn-lt"/>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25717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5b. </a:t>
            </a:r>
            <a:r>
              <a:rPr lang="de-DE" sz="2400" b="1" dirty="0" err="1">
                <a:solidFill>
                  <a:schemeClr val="accent4">
                    <a:lumMod val="75000"/>
                  </a:schemeClr>
                </a:solidFill>
                <a:latin typeface="+mn-lt"/>
                <a:cs typeface="+mn-cs"/>
              </a:rPr>
              <a:t>Dulle</a:t>
            </a:r>
            <a:r>
              <a:rPr lang="de-DE" sz="2400" b="1" dirty="0">
                <a:solidFill>
                  <a:schemeClr val="accent4">
                    <a:lumMod val="75000"/>
                  </a:schemeClr>
                </a:solidFill>
                <a:latin typeface="+mn-lt"/>
                <a:cs typeface="+mn-cs"/>
              </a:rPr>
              <a:t> vor ist Re</a:t>
            </a:r>
            <a:endParaRPr lang="de-DE" sz="2400" b="1" dirty="0">
              <a:solidFill>
                <a:schemeClr val="accent4">
                  <a:lumMod val="75000"/>
                </a:schemeClr>
              </a:solidFill>
              <a:latin typeface="+mn-lt"/>
              <a:cs typeface="+mn-cs"/>
            </a:endParaRPr>
          </a:p>
        </p:txBody>
      </p:sp>
      <p:sp>
        <p:nvSpPr>
          <p:cNvPr id="5" name="Textfeld 4"/>
          <p:cNvSpPr txBox="1"/>
          <p:nvPr/>
        </p:nvSpPr>
        <p:spPr>
          <a:xfrm>
            <a:off x="539750" y="2241550"/>
            <a:ext cx="8135938" cy="2584450"/>
          </a:xfrm>
          <a:prstGeom prst="rect">
            <a:avLst/>
          </a:prstGeom>
          <a:noFill/>
        </p:spPr>
        <p:txBody>
          <a:bodyPr>
            <a:spAutoFit/>
          </a:bodyPr>
          <a:lstStyle/>
          <a:p>
            <a:pPr fontAlgn="auto">
              <a:spcBef>
                <a:spcPts val="0"/>
              </a:spcBef>
              <a:spcAft>
                <a:spcPts val="0"/>
              </a:spcAft>
              <a:defRPr/>
            </a:pPr>
            <a:r>
              <a:rPr lang="de-DE" dirty="0">
                <a:latin typeface="+mn-lt"/>
                <a:cs typeface="+mn-cs"/>
              </a:rPr>
              <a:t>Die </a:t>
            </a:r>
            <a:r>
              <a:rPr lang="de-DE" dirty="0" err="1">
                <a:latin typeface="+mn-lt"/>
                <a:cs typeface="+mn-cs"/>
              </a:rPr>
              <a:t>Dulle</a:t>
            </a:r>
            <a:r>
              <a:rPr lang="de-DE" dirty="0">
                <a:latin typeface="+mn-lt"/>
                <a:cs typeface="+mn-cs"/>
              </a:rPr>
              <a:t> ist die höchste Karte im Spiel. Sie soll mindestens 25 Punkte „einfahren“ und möglichst eine gegnerische schwarze Dame eliminieren. Deshalb ist es meistens nicht sinnvoll die </a:t>
            </a:r>
            <a:r>
              <a:rPr lang="de-DE" dirty="0" err="1">
                <a:latin typeface="+mn-lt"/>
                <a:cs typeface="+mn-cs"/>
              </a:rPr>
              <a:t>Dulle</a:t>
            </a:r>
            <a:r>
              <a:rPr lang="de-DE" dirty="0">
                <a:latin typeface="+mn-lt"/>
                <a:cs typeface="+mn-cs"/>
              </a:rPr>
              <a:t> „einfach auszuspielen“, man nennt dieses auch „leer setzen“. </a:t>
            </a:r>
          </a:p>
          <a:p>
            <a:pPr fontAlgn="auto">
              <a:spcBef>
                <a:spcPts val="0"/>
              </a:spcBef>
              <a:spcAft>
                <a:spcPts val="0"/>
              </a:spcAft>
              <a:defRPr/>
            </a:pPr>
            <a:endParaRPr lang="de-DE" dirty="0">
              <a:latin typeface="+mn-lt"/>
              <a:cs typeface="+mn-cs"/>
            </a:endParaRPr>
          </a:p>
          <a:p>
            <a:pPr marL="355600" indent="-355600" fontAlgn="auto">
              <a:spcBef>
                <a:spcPts val="0"/>
              </a:spcBef>
              <a:spcAft>
                <a:spcPts val="0"/>
              </a:spcAft>
              <a:defRPr/>
            </a:pPr>
            <a:r>
              <a:rPr lang="de-DE" dirty="0">
                <a:latin typeface="+mn-lt"/>
                <a:cs typeface="+mn-cs"/>
              </a:rPr>
              <a:t>Deshalb gibt es Voraussetzungen um die </a:t>
            </a:r>
            <a:r>
              <a:rPr lang="de-DE" dirty="0" err="1">
                <a:latin typeface="+mn-lt"/>
                <a:cs typeface="+mn-cs"/>
              </a:rPr>
              <a:t>Dulle</a:t>
            </a:r>
            <a:r>
              <a:rPr lang="de-DE" dirty="0">
                <a:latin typeface="+mn-lt"/>
                <a:cs typeface="+mn-cs"/>
              </a:rPr>
              <a:t> vorzuspielen:</a:t>
            </a:r>
          </a:p>
          <a:p>
            <a:pPr marL="355600" indent="-355600" fontAlgn="auto">
              <a:spcBef>
                <a:spcPts val="0"/>
              </a:spcBef>
              <a:spcAft>
                <a:spcPts val="0"/>
              </a:spcAft>
              <a:buFont typeface="Arial" pitchFamily="34" charset="0"/>
              <a:buChar char="•"/>
              <a:defRPr/>
            </a:pPr>
            <a:r>
              <a:rPr lang="de-DE" dirty="0">
                <a:latin typeface="+mn-lt"/>
                <a:cs typeface="+mn-cs"/>
              </a:rPr>
              <a:t>Sinnvollerweise wird nur Re die </a:t>
            </a:r>
            <a:r>
              <a:rPr lang="de-DE" dirty="0" err="1">
                <a:latin typeface="+mn-lt"/>
                <a:cs typeface="+mn-cs"/>
              </a:rPr>
              <a:t>Dulle</a:t>
            </a:r>
            <a:r>
              <a:rPr lang="de-DE" dirty="0">
                <a:latin typeface="+mn-lt"/>
                <a:cs typeface="+mn-cs"/>
              </a:rPr>
              <a:t> vorspielen, weil Re noch den 3. und 4. höchsten Trumpf besitzt.</a:t>
            </a:r>
          </a:p>
          <a:p>
            <a:pPr marL="355600" indent="-355600" fontAlgn="auto">
              <a:spcBef>
                <a:spcPts val="0"/>
              </a:spcBef>
              <a:spcAft>
                <a:spcPts val="0"/>
              </a:spcAft>
              <a:buFont typeface="Arial" pitchFamily="34" charset="0"/>
              <a:buChar char="•"/>
              <a:defRPr/>
            </a:pPr>
            <a:r>
              <a:rPr lang="de-DE" dirty="0">
                <a:latin typeface="+mn-lt"/>
                <a:cs typeface="+mn-cs"/>
              </a:rPr>
              <a:t>Das Blatt sollte stark genug sein: 6-7 Trumpf incl. Pik Dame. Am Besten das Blatt hat noch eine weitere Stärke.</a:t>
            </a:r>
            <a:endParaRPr lang="de-DE" dirty="0">
              <a:latin typeface="+mn-lt"/>
              <a:cs typeface="+mn-cs"/>
            </a:endParaRPr>
          </a:p>
        </p:txBody>
      </p:sp>
      <p:sp>
        <p:nvSpPr>
          <p:cNvPr id="26629" name="Textfeld 5"/>
          <p:cNvSpPr txBox="1">
            <a:spLocks noChangeArrowheads="1"/>
          </p:cNvSpPr>
          <p:nvPr/>
        </p:nvSpPr>
        <p:spPr bwMode="auto">
          <a:xfrm>
            <a:off x="539750" y="4905375"/>
            <a:ext cx="784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Wer als Kontra eine Dulle vorspielt (um die Füchse von Re einzusammeln) kann dies tun, wird aber in der weiteren Runde jedes Vertrauen eingebüßt haben und es wird fortan gegen einen gespielt: „Wer einmal lügt dem glaubt man nicht, auch wenn er dann die Wahrheit spricht“.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25717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5b. </a:t>
            </a:r>
            <a:r>
              <a:rPr lang="de-DE" sz="2400" b="1" dirty="0" err="1">
                <a:solidFill>
                  <a:schemeClr val="accent4">
                    <a:lumMod val="75000"/>
                  </a:schemeClr>
                </a:solidFill>
                <a:latin typeface="+mn-lt"/>
                <a:cs typeface="+mn-cs"/>
              </a:rPr>
              <a:t>Dulle</a:t>
            </a:r>
            <a:r>
              <a:rPr lang="de-DE" sz="2400" b="1" dirty="0">
                <a:solidFill>
                  <a:schemeClr val="accent4">
                    <a:lumMod val="75000"/>
                  </a:schemeClr>
                </a:solidFill>
                <a:latin typeface="+mn-lt"/>
                <a:cs typeface="+mn-cs"/>
              </a:rPr>
              <a:t> vor ist Re</a:t>
            </a:r>
            <a:endParaRPr lang="de-DE" sz="2400" b="1" dirty="0">
              <a:solidFill>
                <a:schemeClr val="accent4">
                  <a:lumMod val="75000"/>
                </a:schemeClr>
              </a:solidFill>
              <a:latin typeface="+mn-lt"/>
              <a:cs typeface="+mn-cs"/>
            </a:endParaRPr>
          </a:p>
        </p:txBody>
      </p:sp>
      <p:sp>
        <p:nvSpPr>
          <p:cNvPr id="5" name="Textfeld 4"/>
          <p:cNvSpPr txBox="1"/>
          <p:nvPr/>
        </p:nvSpPr>
        <p:spPr>
          <a:xfrm>
            <a:off x="501650" y="2255838"/>
            <a:ext cx="8135938" cy="3416300"/>
          </a:xfrm>
          <a:prstGeom prst="rect">
            <a:avLst/>
          </a:prstGeom>
          <a:noFill/>
        </p:spPr>
        <p:txBody>
          <a:bodyPr>
            <a:spAutoFit/>
          </a:bodyPr>
          <a:lstStyle/>
          <a:p>
            <a:pPr fontAlgn="auto">
              <a:spcBef>
                <a:spcPts val="0"/>
              </a:spcBef>
              <a:spcAft>
                <a:spcPts val="0"/>
              </a:spcAft>
              <a:defRPr/>
            </a:pPr>
            <a:r>
              <a:rPr lang="de-DE" dirty="0">
                <a:latin typeface="+mn-lt"/>
                <a:cs typeface="+mn-cs"/>
              </a:rPr>
              <a:t>Doppelkopf ist ein Partnerspiel welches auf Vertrauen aufbaut. Deshalb gilt:</a:t>
            </a:r>
          </a:p>
          <a:p>
            <a:pPr marL="180975" indent="-180975" fontAlgn="auto">
              <a:spcBef>
                <a:spcPts val="0"/>
              </a:spcBef>
              <a:spcAft>
                <a:spcPts val="0"/>
              </a:spcAft>
              <a:buFont typeface="Arial" pitchFamily="34" charset="0"/>
              <a:buChar char="•"/>
              <a:defRPr/>
            </a:pPr>
            <a:r>
              <a:rPr lang="de-DE" dirty="0">
                <a:latin typeface="+mn-lt"/>
                <a:cs typeface="+mn-cs"/>
              </a:rPr>
              <a:t>Spiele niemals die </a:t>
            </a:r>
            <a:r>
              <a:rPr lang="de-DE" dirty="0" err="1">
                <a:latin typeface="+mn-lt"/>
                <a:cs typeface="+mn-cs"/>
              </a:rPr>
              <a:t>Dulle</a:t>
            </a:r>
            <a:r>
              <a:rPr lang="de-DE" dirty="0">
                <a:latin typeface="+mn-lt"/>
                <a:cs typeface="+mn-cs"/>
              </a:rPr>
              <a:t> als Kontra im Ansagezeitraum auf.</a:t>
            </a:r>
          </a:p>
          <a:p>
            <a:pPr marL="180975" indent="-180975" fontAlgn="auto">
              <a:spcBef>
                <a:spcPts val="0"/>
              </a:spcBef>
              <a:spcAft>
                <a:spcPts val="0"/>
              </a:spcAft>
              <a:buFont typeface="Arial" pitchFamily="34" charset="0"/>
              <a:buChar char="•"/>
              <a:defRPr/>
            </a:pPr>
            <a:r>
              <a:rPr lang="de-DE" dirty="0">
                <a:latin typeface="+mn-lt"/>
                <a:cs typeface="+mn-cs"/>
              </a:rPr>
              <a:t>Spiele nie die </a:t>
            </a:r>
            <a:r>
              <a:rPr lang="de-DE" dirty="0" err="1">
                <a:latin typeface="+mn-lt"/>
                <a:cs typeface="+mn-cs"/>
              </a:rPr>
              <a:t>Dulle</a:t>
            </a:r>
            <a:r>
              <a:rPr lang="de-DE" dirty="0">
                <a:latin typeface="+mn-lt"/>
                <a:cs typeface="+mn-cs"/>
              </a:rPr>
              <a:t> auf, wenn Du die Voraussetzungen nicht hast. Dein Partner wird sonst Absagen auf Dein Blatt aufbauen, welche nicht gerechtfertigt sind.</a:t>
            </a:r>
          </a:p>
          <a:p>
            <a:pPr marL="180975" indent="-180975" fontAlgn="auto">
              <a:spcBef>
                <a:spcPts val="0"/>
              </a:spcBef>
              <a:spcAft>
                <a:spcPts val="0"/>
              </a:spcAft>
              <a:buFont typeface="Arial" pitchFamily="34" charset="0"/>
              <a:buChar char="•"/>
              <a:defRPr/>
            </a:pPr>
            <a:endParaRPr lang="de-DE" dirty="0">
              <a:latin typeface="+mn-lt"/>
              <a:cs typeface="+mn-cs"/>
            </a:endParaRPr>
          </a:p>
          <a:p>
            <a:pPr marL="180975" indent="-180975" fontAlgn="auto">
              <a:spcBef>
                <a:spcPts val="0"/>
              </a:spcBef>
              <a:spcAft>
                <a:spcPts val="0"/>
              </a:spcAft>
              <a:defRPr/>
            </a:pPr>
            <a:r>
              <a:rPr lang="de-DE" dirty="0">
                <a:latin typeface="+mn-lt"/>
                <a:cs typeface="+mn-cs"/>
              </a:rPr>
              <a:t>Spielt der Re-Partner die </a:t>
            </a:r>
            <a:r>
              <a:rPr lang="de-DE" dirty="0" err="1">
                <a:latin typeface="+mn-lt"/>
                <a:cs typeface="+mn-cs"/>
              </a:rPr>
              <a:t>Dulle</a:t>
            </a:r>
            <a:r>
              <a:rPr lang="de-DE" dirty="0">
                <a:latin typeface="+mn-lt"/>
                <a:cs typeface="+mn-cs"/>
              </a:rPr>
              <a:t> auf und Du hältst die andere </a:t>
            </a:r>
            <a:r>
              <a:rPr lang="de-DE" dirty="0" err="1">
                <a:latin typeface="+mn-lt"/>
                <a:cs typeface="+mn-cs"/>
              </a:rPr>
              <a:t>Dulle</a:t>
            </a:r>
            <a:r>
              <a:rPr lang="de-DE" dirty="0">
                <a:latin typeface="+mn-lt"/>
                <a:cs typeface="+mn-cs"/>
              </a:rPr>
              <a:t> so sollst Du:</a:t>
            </a:r>
          </a:p>
          <a:p>
            <a:pPr marL="180975" indent="-180975" fontAlgn="auto">
              <a:spcBef>
                <a:spcPts val="0"/>
              </a:spcBef>
              <a:spcAft>
                <a:spcPts val="0"/>
              </a:spcAft>
              <a:buFont typeface="Arial" pitchFamily="34" charset="0"/>
              <a:buChar char="•"/>
              <a:defRPr/>
            </a:pPr>
            <a:r>
              <a:rPr lang="de-DE" dirty="0">
                <a:latin typeface="+mn-lt"/>
                <a:cs typeface="+mn-cs"/>
              </a:rPr>
              <a:t>Sofort unmittelbar Re sagen, wenn Du die andere </a:t>
            </a:r>
            <a:r>
              <a:rPr lang="de-DE" dirty="0" err="1">
                <a:latin typeface="+mn-lt"/>
                <a:cs typeface="+mn-cs"/>
              </a:rPr>
              <a:t>Dulle</a:t>
            </a:r>
            <a:r>
              <a:rPr lang="de-DE" dirty="0">
                <a:latin typeface="+mn-lt"/>
                <a:cs typeface="+mn-cs"/>
              </a:rPr>
              <a:t> </a:t>
            </a:r>
            <a:r>
              <a:rPr lang="de-DE" dirty="0" err="1">
                <a:latin typeface="+mn-lt"/>
                <a:cs typeface="+mn-cs"/>
              </a:rPr>
              <a:t>hälst</a:t>
            </a:r>
            <a:r>
              <a:rPr lang="de-DE" dirty="0">
                <a:latin typeface="+mn-lt"/>
                <a:cs typeface="+mn-cs"/>
              </a:rPr>
              <a:t>.</a:t>
            </a:r>
          </a:p>
          <a:p>
            <a:pPr marL="180975" indent="-180975" fontAlgn="auto">
              <a:spcBef>
                <a:spcPts val="0"/>
              </a:spcBef>
              <a:spcAft>
                <a:spcPts val="0"/>
              </a:spcAft>
              <a:buFont typeface="Arial" pitchFamily="34" charset="0"/>
              <a:buChar char="•"/>
              <a:defRPr/>
            </a:pPr>
            <a:r>
              <a:rPr lang="de-DE" dirty="0">
                <a:latin typeface="+mn-lt"/>
                <a:cs typeface="+mn-cs"/>
              </a:rPr>
              <a:t>Sofort und unmittelbar „90“ sagen, wenn Dein Partner die </a:t>
            </a:r>
            <a:r>
              <a:rPr lang="de-DE" dirty="0" err="1">
                <a:latin typeface="+mn-lt"/>
                <a:cs typeface="+mn-cs"/>
              </a:rPr>
              <a:t>Dulle</a:t>
            </a:r>
            <a:r>
              <a:rPr lang="de-DE" dirty="0">
                <a:latin typeface="+mn-lt"/>
                <a:cs typeface="+mn-cs"/>
              </a:rPr>
              <a:t> mit „Re“ aufspielt, wenn Du die andere </a:t>
            </a:r>
            <a:r>
              <a:rPr lang="de-DE" dirty="0" err="1">
                <a:latin typeface="+mn-lt"/>
                <a:cs typeface="+mn-cs"/>
              </a:rPr>
              <a:t>Dulle</a:t>
            </a:r>
            <a:r>
              <a:rPr lang="de-DE" dirty="0">
                <a:latin typeface="+mn-lt"/>
                <a:cs typeface="+mn-cs"/>
              </a:rPr>
              <a:t> hältst.</a:t>
            </a:r>
          </a:p>
          <a:p>
            <a:pPr marL="180975" indent="-180975" fontAlgn="auto">
              <a:spcBef>
                <a:spcPts val="0"/>
              </a:spcBef>
              <a:spcAft>
                <a:spcPts val="0"/>
              </a:spcAft>
              <a:buFont typeface="Arial" pitchFamily="34" charset="0"/>
              <a:buChar char="•"/>
              <a:defRPr/>
            </a:pPr>
            <a:endParaRPr lang="de-DE" dirty="0">
              <a:latin typeface="+mn-lt"/>
              <a:cs typeface="+mn-cs"/>
            </a:endParaRPr>
          </a:p>
          <a:p>
            <a:pPr fontAlgn="auto">
              <a:spcBef>
                <a:spcPts val="0"/>
              </a:spcBef>
              <a:spcAft>
                <a:spcPts val="0"/>
              </a:spcAft>
              <a:defRPr/>
            </a:pPr>
            <a:r>
              <a:rPr lang="de-DE" dirty="0">
                <a:latin typeface="+mn-lt"/>
                <a:cs typeface="+mn-cs"/>
              </a:rPr>
              <a:t>Ihr wisst dann sofort, dass Ihr die 5-höchsten Trümpfe haltet. Du solltest wenn Du an der Reihe bist den höchsten, nicht bekannten Stand-Trumpf spielen.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25717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5b. </a:t>
            </a:r>
            <a:r>
              <a:rPr lang="de-DE" sz="2400" b="1" dirty="0" err="1">
                <a:solidFill>
                  <a:schemeClr val="accent4">
                    <a:lumMod val="75000"/>
                  </a:schemeClr>
                </a:solidFill>
                <a:latin typeface="+mn-lt"/>
                <a:cs typeface="+mn-cs"/>
              </a:rPr>
              <a:t>Dulle</a:t>
            </a:r>
            <a:r>
              <a:rPr lang="de-DE" sz="2400" b="1" dirty="0">
                <a:solidFill>
                  <a:schemeClr val="accent4">
                    <a:lumMod val="75000"/>
                  </a:schemeClr>
                </a:solidFill>
                <a:latin typeface="+mn-lt"/>
                <a:cs typeface="+mn-cs"/>
              </a:rPr>
              <a:t> vor ist Re</a:t>
            </a:r>
            <a:endParaRPr lang="de-DE" sz="2400" b="1" dirty="0">
              <a:solidFill>
                <a:schemeClr val="accent4">
                  <a:lumMod val="75000"/>
                </a:schemeClr>
              </a:solidFill>
              <a:latin typeface="+mn-lt"/>
              <a:cs typeface="+mn-cs"/>
            </a:endParaRPr>
          </a:p>
        </p:txBody>
      </p:sp>
      <p:pic>
        <p:nvPicPr>
          <p:cNvPr id="28676" name="Picture 2" descr="E:\Dropbox\Doppelkopf\Karten\Karo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14900" y="21605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3" descr="E:\Dropbox\Doppelkopf\Karten\Karo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4675" y="21605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4" descr="E:\Dropbox\Doppelkopf\Karten\KaroBub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1175" y="216058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5" descr="E:\Dropbox\Doppelkopf\Karten\HerzZeh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213" y="21605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6" descr="E:\Dropbox\Doppelkopf\Karten\HerzDam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0000" y="2160588"/>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1" name="Picture 7" descr="E:\Dropbox\Doppelkopf\Karten\PikDam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3738" y="2160588"/>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2" name="Picture 8" descr="E:\Dropbox\Doppelkopf\Karten\PikBub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0938" y="2160588"/>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3" name="Picture 9" descr="E:\Dropbox\Doppelkopf\Karten\KreuzDam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87475" y="21605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4" name="Picture 10" descr="E:\Dropbox\Doppelkopf\Karten\PikNeun.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1000" y="21605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5" name="Picture 11" descr="E:\Dropbox\Doppelkopf\Karten\PikKoenig.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11875" y="216058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6" name="Picture 12" descr="E:\Dropbox\Doppelkopf\Karten\PikZehn.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07038" y="21605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7" name="Picture 13" descr="E:\Dropbox\Doppelkopf\Karten\KreuzKoenig.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45363" y="21605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8" name="Textfeld 29"/>
          <p:cNvSpPr txBox="1">
            <a:spLocks noChangeArrowheads="1"/>
          </p:cNvSpPr>
          <p:nvPr/>
        </p:nvSpPr>
        <p:spPr bwMode="auto">
          <a:xfrm>
            <a:off x="468313" y="3429000"/>
            <a:ext cx="8280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Analyse:Du hast 8 Trumpf aber kein As. Hat Dein Partner die Dulle, so wird er zumindest eins der schwarzen Asse haben ggf. noch Herz-As. Du hast einen guten Erwartungswert 80+, 8 Trumpf und wirst immer das Re geben. Spiele jetzt die Dulle im ersten. Kommt vom Partner das „Re“, so kannst Du mit Karo 10 fortsetzen und er wird entweder Pik-Dame spielen (dann wird weiter Trumpf gespielt) oder seine Asse. Tiefe Absagen sind so möglich.</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91978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5c. Zeige als Re Deine </a:t>
            </a:r>
            <a:r>
              <a:rPr lang="de-DE" sz="2400" b="1" dirty="0" err="1">
                <a:solidFill>
                  <a:schemeClr val="accent4">
                    <a:lumMod val="75000"/>
                  </a:schemeClr>
                </a:solidFill>
                <a:latin typeface="+mn-lt"/>
                <a:cs typeface="+mn-cs"/>
              </a:rPr>
              <a:t>Doppeldulle</a:t>
            </a:r>
            <a:r>
              <a:rPr lang="de-DE" sz="2400" b="1" dirty="0">
                <a:solidFill>
                  <a:schemeClr val="accent4">
                    <a:lumMod val="75000"/>
                  </a:schemeClr>
                </a:solidFill>
                <a:latin typeface="+mn-lt"/>
                <a:cs typeface="+mn-cs"/>
              </a:rPr>
              <a:t> immer an.</a:t>
            </a:r>
            <a:endParaRPr lang="de-DE" sz="2400" b="1" dirty="0">
              <a:solidFill>
                <a:schemeClr val="accent4">
                  <a:lumMod val="75000"/>
                </a:schemeClr>
              </a:solidFill>
              <a:latin typeface="+mn-lt"/>
              <a:cs typeface="+mn-cs"/>
            </a:endParaRPr>
          </a:p>
        </p:txBody>
      </p:sp>
      <p:sp>
        <p:nvSpPr>
          <p:cNvPr id="5" name="Textfeld 4"/>
          <p:cNvSpPr txBox="1"/>
          <p:nvPr/>
        </p:nvSpPr>
        <p:spPr>
          <a:xfrm>
            <a:off x="539750" y="2152650"/>
            <a:ext cx="7920038" cy="2586038"/>
          </a:xfrm>
          <a:prstGeom prst="rect">
            <a:avLst/>
          </a:prstGeom>
          <a:noFill/>
        </p:spPr>
        <p:txBody>
          <a:bodyPr>
            <a:spAutoFit/>
          </a:bodyPr>
          <a:lstStyle/>
          <a:p>
            <a:pPr fontAlgn="auto">
              <a:spcBef>
                <a:spcPts val="0"/>
              </a:spcBef>
              <a:spcAft>
                <a:spcPts val="0"/>
              </a:spcAft>
              <a:defRPr/>
            </a:pPr>
            <a:r>
              <a:rPr lang="de-DE" dirty="0" err="1">
                <a:latin typeface="+mn-lt"/>
                <a:cs typeface="+mn-cs"/>
              </a:rPr>
              <a:t>Doppeldulle</a:t>
            </a:r>
            <a:r>
              <a:rPr lang="de-DE" dirty="0">
                <a:latin typeface="+mn-lt"/>
                <a:cs typeface="+mn-cs"/>
              </a:rPr>
              <a:t> ist gerade für Re eine unglaubliche Stärke, weil zunächst mindestens vier Mal Trumpf gespielt werden kann, ggf. sogar mehr. Deshalb muss eine DD immer angezeigt werden:</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Spiele Deinen </a:t>
            </a:r>
            <a:r>
              <a:rPr lang="de-DE" dirty="0" err="1">
                <a:latin typeface="+mn-lt"/>
                <a:cs typeface="+mn-cs"/>
              </a:rPr>
              <a:t>Fux</a:t>
            </a:r>
            <a:r>
              <a:rPr lang="de-DE" dirty="0">
                <a:latin typeface="+mn-lt"/>
                <a:cs typeface="+mn-cs"/>
              </a:rPr>
              <a:t> oder eine Karo 10 als Re mit „Re“ vor. Eine hohe Karte vorzuspielen macht keinen Sinn, wenn sie nicht sicher zum Partner geht.</a:t>
            </a:r>
          </a:p>
          <a:p>
            <a:pPr marL="177800" indent="-177800" fontAlgn="auto">
              <a:spcBef>
                <a:spcPts val="0"/>
              </a:spcBef>
              <a:spcAft>
                <a:spcPts val="0"/>
              </a:spcAft>
              <a:buFont typeface="Arial" pitchFamily="34" charset="0"/>
              <a:buChar char="•"/>
              <a:defRPr/>
            </a:pPr>
            <a:r>
              <a:rPr lang="de-DE" dirty="0">
                <a:latin typeface="+mn-lt"/>
                <a:cs typeface="+mn-cs"/>
              </a:rPr>
              <a:t>Spiele Kreuz – oder wenn Du hast – Pik Dame vor. Niemand würde einen so hohen Trumpf „einer anderen </a:t>
            </a:r>
            <a:r>
              <a:rPr lang="de-DE" dirty="0" err="1">
                <a:latin typeface="+mn-lt"/>
                <a:cs typeface="+mn-cs"/>
              </a:rPr>
              <a:t>Dulle</a:t>
            </a:r>
            <a:r>
              <a:rPr lang="de-DE" dirty="0">
                <a:latin typeface="+mn-lt"/>
                <a:cs typeface="+mn-cs"/>
              </a:rPr>
              <a:t> zum </a:t>
            </a:r>
            <a:r>
              <a:rPr lang="de-DE" dirty="0" err="1">
                <a:latin typeface="+mn-lt"/>
                <a:cs typeface="+mn-cs"/>
              </a:rPr>
              <a:t>Fraß</a:t>
            </a:r>
            <a:r>
              <a:rPr lang="de-DE" dirty="0">
                <a:latin typeface="+mn-lt"/>
                <a:cs typeface="+mn-cs"/>
              </a:rPr>
              <a:t> vorwerfen“. Ein schwarze Dame soll immer nach Hause kommen und Punkte machen  </a:t>
            </a:r>
            <a:endParaRPr lang="de-DE" dirty="0">
              <a:latin typeface="+mn-lt"/>
              <a:cs typeface="+mn-cs"/>
            </a:endParaRPr>
          </a:p>
        </p:txBody>
      </p:sp>
      <p:sp>
        <p:nvSpPr>
          <p:cNvPr id="29701" name="Textfeld 5"/>
          <p:cNvSpPr txBox="1">
            <a:spLocks noChangeArrowheads="1"/>
          </p:cNvSpPr>
          <p:nvPr/>
        </p:nvSpPr>
        <p:spPr bwMode="auto">
          <a:xfrm>
            <a:off x="539750" y="4891088"/>
            <a:ext cx="76327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000" b="1">
                <a:solidFill>
                  <a:srgbClr val="00B050"/>
                </a:solidFill>
              </a:rPr>
              <a:t>Manche spielen eine schwarze Dame vor um die „Dulle des Gegners zu ziehen“. Merke: Eine Dulle macht immer einen Stich. Mit jeder schwarze Dame, die keinen Stich macht,  verlierst Du 15-20 Punkte. Die schwarze Dame soll immer einen Stich machen.</a:t>
            </a:r>
            <a:endParaRPr lang="de-DE" altLang="de-DE"/>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3940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5d. Beschreibe Dein Blatt</a:t>
            </a:r>
            <a:endParaRPr lang="de-DE" sz="2400" b="1" dirty="0">
              <a:solidFill>
                <a:schemeClr val="accent4">
                  <a:lumMod val="75000"/>
                </a:schemeClr>
              </a:solidFill>
              <a:latin typeface="+mn-lt"/>
              <a:cs typeface="+mn-cs"/>
            </a:endParaRPr>
          </a:p>
        </p:txBody>
      </p:sp>
      <p:sp>
        <p:nvSpPr>
          <p:cNvPr id="5" name="Textfeld 4"/>
          <p:cNvSpPr txBox="1"/>
          <p:nvPr/>
        </p:nvSpPr>
        <p:spPr>
          <a:xfrm>
            <a:off x="395288" y="2205038"/>
            <a:ext cx="7993062" cy="3416300"/>
          </a:xfrm>
          <a:prstGeom prst="rect">
            <a:avLst/>
          </a:prstGeom>
          <a:noFill/>
        </p:spPr>
        <p:txBody>
          <a:bodyPr>
            <a:spAutoFit/>
          </a:bodyPr>
          <a:lstStyle/>
          <a:p>
            <a:pPr fontAlgn="auto">
              <a:spcBef>
                <a:spcPts val="0"/>
              </a:spcBef>
              <a:spcAft>
                <a:spcPts val="0"/>
              </a:spcAft>
              <a:defRPr/>
            </a:pPr>
            <a:r>
              <a:rPr lang="de-DE" dirty="0">
                <a:latin typeface="+mn-lt"/>
                <a:cs typeface="+mn-cs"/>
              </a:rPr>
              <a:t>Doppelkopf ist ein Partnerspiel. Zeige Deinem Partner was Du hast:</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Spielt Dein Partner z.B. nach der Re-Ansage einen </a:t>
            </a:r>
            <a:r>
              <a:rPr lang="de-DE" dirty="0" err="1">
                <a:latin typeface="+mn-lt"/>
                <a:cs typeface="+mn-cs"/>
              </a:rPr>
              <a:t>Fux</a:t>
            </a:r>
            <a:r>
              <a:rPr lang="de-DE" dirty="0">
                <a:latin typeface="+mn-lt"/>
                <a:cs typeface="+mn-cs"/>
              </a:rPr>
              <a:t>, nimm‘ diesen </a:t>
            </a:r>
            <a:r>
              <a:rPr lang="de-DE" dirty="0" err="1">
                <a:latin typeface="+mn-lt"/>
                <a:cs typeface="+mn-cs"/>
              </a:rPr>
              <a:t>Fux</a:t>
            </a:r>
            <a:r>
              <a:rPr lang="de-DE" dirty="0">
                <a:latin typeface="+mn-lt"/>
                <a:cs typeface="+mn-cs"/>
              </a:rPr>
              <a:t> nicht mit der Kreuz Dame. Nehme </a:t>
            </a:r>
            <a:r>
              <a:rPr lang="de-DE" dirty="0" err="1">
                <a:latin typeface="+mn-lt"/>
                <a:cs typeface="+mn-cs"/>
              </a:rPr>
              <a:t>Dulle</a:t>
            </a:r>
            <a:r>
              <a:rPr lang="de-DE" dirty="0">
                <a:latin typeface="+mn-lt"/>
                <a:cs typeface="+mn-cs"/>
              </a:rPr>
              <a:t>, wenn Du hast Pik Dame etc. (den höchsten nicht bekannten Steh-Trumpf). Zeige Deinem Partner nicht die Dinge, die er sowieso schon kennt sondern Dinge, die er noch nicht kennt.</a:t>
            </a:r>
          </a:p>
          <a:p>
            <a:pPr marL="177800" indent="-177800" fontAlgn="auto">
              <a:spcBef>
                <a:spcPts val="0"/>
              </a:spcBef>
              <a:spcAft>
                <a:spcPts val="0"/>
              </a:spcAft>
              <a:buFont typeface="Arial" pitchFamily="34" charset="0"/>
              <a:buChar char="•"/>
              <a:defRPr/>
            </a:pPr>
            <a:r>
              <a:rPr lang="de-DE" dirty="0">
                <a:latin typeface="+mn-lt"/>
                <a:cs typeface="+mn-cs"/>
              </a:rPr>
              <a:t>Hast Du nach einer Ansage Doppel-Ass einer schwarzen Farbe oder bist Du sogar frei in einer Farbe, dann finde eine eigene Absage. Dann weiß Dein Partner eine weitere Stärke bei Dir.</a:t>
            </a:r>
          </a:p>
          <a:p>
            <a:pPr marL="177800" indent="-177800" fontAlgn="auto">
              <a:spcBef>
                <a:spcPts val="0"/>
              </a:spcBef>
              <a:spcAft>
                <a:spcPts val="0"/>
              </a:spcAft>
              <a:buFont typeface="Arial" pitchFamily="34" charset="0"/>
              <a:buChar char="•"/>
              <a:defRPr/>
            </a:pPr>
            <a:r>
              <a:rPr lang="de-DE" dirty="0">
                <a:latin typeface="+mn-lt"/>
                <a:cs typeface="+mn-cs"/>
              </a:rPr>
              <a:t>Spiele mit Deinem Partner zusammen, verarsche ihn nicht. Jede falsche Information täuscht nicht nur die Gegner, sondern auch Deinen Partner (Siehe auch Regel 9, 10 und 11).</a:t>
            </a:r>
            <a:endParaRPr lang="de-DE" dirty="0">
              <a:latin typeface="+mn-lt"/>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3940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5d. Beschreibe Dein Blatt</a:t>
            </a:r>
            <a:endParaRPr lang="de-DE" sz="2400" b="1" dirty="0">
              <a:solidFill>
                <a:schemeClr val="accent4">
                  <a:lumMod val="75000"/>
                </a:schemeClr>
              </a:solidFill>
              <a:latin typeface="+mn-lt"/>
              <a:cs typeface="+mn-cs"/>
            </a:endParaRPr>
          </a:p>
        </p:txBody>
      </p:sp>
      <p:pic>
        <p:nvPicPr>
          <p:cNvPr id="31748" name="Picture 2" descr="E:\Dropbox\Doppelkopf\Karten\KreuzKoeni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25654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3" descr="E:\Dropbox\Doppelkopf\Karten\Kreuz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25654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4" descr="E:\Dropbox\Doppelkopf\Karten\KaroZeh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5" y="25654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5" descr="E:\Dropbox\Doppelkopf\Karten\KaroNeu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8038" y="25654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6" descr="E:\Dropbox\Doppelkopf\Karten\KaroBub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513" y="25654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7" descr="E:\Dropbox\Doppelkopf\Karten\HerzZeh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5288" y="25654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Picture 8" descr="E:\Dropbox\Doppelkopf\Karten\PikZeh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0563" y="25654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Picture 9" descr="E:\Dropbox\Doppelkopf\Karten\PikKoenig.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6825" y="256540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6" name="Picture 10" descr="E:\Dropbox\Doppelkopf\Karten\PikDam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19250" y="2565400"/>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7" name="Picture 11" descr="E:\Dropbox\Doppelkopf\Karten\PikAs.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24300" y="25654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8" name="Picture 12" descr="E:\Dropbox\Doppelkopf\Karten\KreuzZehn.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24525" y="25654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9" name="Picture 13" descr="E:\Dropbox\Doppelkopf\Karten\KreuzNeun.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75463" y="2565400"/>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0" name="Textfeld 16"/>
          <p:cNvSpPr txBox="1">
            <a:spLocks noChangeArrowheads="1"/>
          </p:cNvSpPr>
          <p:nvPr/>
        </p:nvSpPr>
        <p:spPr bwMode="auto">
          <a:xfrm>
            <a:off x="468313" y="2133600"/>
            <a:ext cx="25447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 hältst folgendes Blatt:</a:t>
            </a:r>
          </a:p>
        </p:txBody>
      </p:sp>
      <p:sp>
        <p:nvSpPr>
          <p:cNvPr id="31761" name="Textfeld 17"/>
          <p:cNvSpPr txBox="1">
            <a:spLocks noChangeArrowheads="1"/>
          </p:cNvSpPr>
          <p:nvPr/>
        </p:nvSpPr>
        <p:spPr bwMode="auto">
          <a:xfrm>
            <a:off x="395288" y="3716338"/>
            <a:ext cx="1984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Dein Partner spielt </a:t>
            </a:r>
          </a:p>
        </p:txBody>
      </p:sp>
      <p:pic>
        <p:nvPicPr>
          <p:cNvPr id="31762" name="Picture 7" descr="E:\Dropbox\Doppelkopf\Karten\HerzZeh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92350" y="3643313"/>
            <a:ext cx="3349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3" name="Textfeld 19"/>
          <p:cNvSpPr txBox="1">
            <a:spLocks noChangeArrowheads="1"/>
          </p:cNvSpPr>
          <p:nvPr/>
        </p:nvSpPr>
        <p:spPr bwMode="auto">
          <a:xfrm>
            <a:off x="2627313" y="3716338"/>
            <a:ext cx="5905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 sagst sofort die Re (5b). Bei der nächsten Trumpfrunde</a:t>
            </a:r>
          </a:p>
        </p:txBody>
      </p:sp>
      <p:sp>
        <p:nvSpPr>
          <p:cNvPr id="31764" name="Textfeld 20"/>
          <p:cNvSpPr txBox="1">
            <a:spLocks noChangeArrowheads="1"/>
          </p:cNvSpPr>
          <p:nvPr/>
        </p:nvSpPr>
        <p:spPr bwMode="auto">
          <a:xfrm>
            <a:off x="395288" y="4292600"/>
            <a:ext cx="20240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nimmst Du nun die </a:t>
            </a:r>
          </a:p>
        </p:txBody>
      </p:sp>
      <p:pic>
        <p:nvPicPr>
          <p:cNvPr id="31765" name="Picture 10" descr="E:\Dropbox\Doppelkopf\Karten\PikDam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39975" y="4292600"/>
            <a:ext cx="360363"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66" name="Textfeld 22"/>
          <p:cNvSpPr txBox="1">
            <a:spLocks noChangeArrowheads="1"/>
          </p:cNvSpPr>
          <p:nvPr/>
        </p:nvSpPr>
        <p:spPr bwMode="auto">
          <a:xfrm>
            <a:off x="2700338" y="4292600"/>
            <a:ext cx="4230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 denn Dulle und Kreuz Dame sind bekannt.</a:t>
            </a:r>
          </a:p>
        </p:txBody>
      </p:sp>
      <p:sp>
        <p:nvSpPr>
          <p:cNvPr id="31767" name="Textfeld 23"/>
          <p:cNvSpPr txBox="1">
            <a:spLocks noChangeArrowheads="1"/>
          </p:cNvSpPr>
          <p:nvPr/>
        </p:nvSpPr>
        <p:spPr bwMode="auto">
          <a:xfrm>
            <a:off x="6875463" y="4292600"/>
            <a:ext cx="14382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Sage nun die </a:t>
            </a:r>
          </a:p>
        </p:txBody>
      </p:sp>
      <p:sp>
        <p:nvSpPr>
          <p:cNvPr id="31768" name="Textfeld 24"/>
          <p:cNvSpPr txBox="1">
            <a:spLocks noChangeArrowheads="1"/>
          </p:cNvSpPr>
          <p:nvPr/>
        </p:nvSpPr>
        <p:spPr bwMode="auto">
          <a:xfrm>
            <a:off x="395288" y="4868863"/>
            <a:ext cx="79216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90 und zeige damit Herz-Freiheit an. Spiele aber solange Trumpf, bis Dein Partner auf Fehl umschwenkt (Regel 9).</a:t>
            </a:r>
          </a:p>
        </p:txBody>
      </p:sp>
      <p:sp>
        <p:nvSpPr>
          <p:cNvPr id="31769" name="Textfeld 25"/>
          <p:cNvSpPr txBox="1">
            <a:spLocks noChangeArrowheads="1"/>
          </p:cNvSpPr>
          <p:nvPr/>
        </p:nvSpPr>
        <p:spPr bwMode="auto">
          <a:xfrm>
            <a:off x="395288" y="5589588"/>
            <a:ext cx="80645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Anmerkung: Dullenaufspiel verspricht auch die Pik-Dame, Ihr könnt also sechs Mal Trumpf spielen, bevor Ihr auf Fehl schwenken müsst. Oft ist ein Kontra-Spieler dann bereits Trumpfleer und kann keine Fehl mehr stechen.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2989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6a. Spiele Trumpf nur aus Stärke</a:t>
            </a:r>
            <a:endParaRPr lang="de-DE" sz="2400" b="1" dirty="0">
              <a:solidFill>
                <a:schemeClr val="accent4">
                  <a:lumMod val="75000"/>
                </a:schemeClr>
              </a:solidFill>
              <a:latin typeface="+mn-lt"/>
              <a:cs typeface="+mn-cs"/>
            </a:endParaRPr>
          </a:p>
        </p:txBody>
      </p:sp>
      <p:sp>
        <p:nvSpPr>
          <p:cNvPr id="32772" name="Textfeld 4"/>
          <p:cNvSpPr txBox="1">
            <a:spLocks noChangeArrowheads="1"/>
          </p:cNvSpPr>
          <p:nvPr/>
        </p:nvSpPr>
        <p:spPr bwMode="auto">
          <a:xfrm>
            <a:off x="525463" y="2978150"/>
            <a:ext cx="77057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In der zweiten Hälfte des Spiels geht es um den Gewinn: Wer bekommt die Karo-Vollen nach Hause, wer sichert sich die zweiten Fehl-Läufe. Hast Du Dich zu früh mit Deinen Trümpfen verausgabt, dann kannst Du an diesem Kampf nicht mehr teilnehmen.</a:t>
            </a:r>
          </a:p>
          <a:p>
            <a:endParaRPr lang="de-DE" altLang="de-DE"/>
          </a:p>
          <a:p>
            <a:r>
              <a:rPr lang="de-DE" altLang="de-DE"/>
              <a:t>Spiele Trumpf nur wenn Du es Dir leisten kannst. Leisten kannst Du es Dir mit 8+ Trumpf und einer zusätzlichen Stärke (Eine Fehlfarbe frei. Stechen einer Fehlfarbe im zweiten). Hast Du viel Trumpf dann spiel Trumpf und ziehe den Gegnern Trumpf ab, sodass sie sich die „fetten Augen“ am Schluss nicht mehr sichern können.  </a:t>
            </a:r>
          </a:p>
        </p:txBody>
      </p:sp>
      <p:sp>
        <p:nvSpPr>
          <p:cNvPr id="32773" name="Textfeld 5"/>
          <p:cNvSpPr txBox="1">
            <a:spLocks noChangeArrowheads="1"/>
          </p:cNvSpPr>
          <p:nvPr/>
        </p:nvSpPr>
        <p:spPr bwMode="auto">
          <a:xfrm>
            <a:off x="539750" y="2492375"/>
            <a:ext cx="7847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Früher hieß es: Re spielt Trumpf, Kontra spielt Fehl.  Dieser Merksatz ist überaltert.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6734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6b. Keine Alte an Position 2</a:t>
            </a:r>
            <a:endParaRPr lang="de-DE" sz="2400" b="1" dirty="0">
              <a:solidFill>
                <a:schemeClr val="accent4">
                  <a:lumMod val="75000"/>
                </a:schemeClr>
              </a:solidFill>
              <a:latin typeface="+mn-lt"/>
              <a:cs typeface="+mn-cs"/>
            </a:endParaRPr>
          </a:p>
        </p:txBody>
      </p:sp>
      <p:sp>
        <p:nvSpPr>
          <p:cNvPr id="5" name="Textfeld 4"/>
          <p:cNvSpPr txBox="1"/>
          <p:nvPr/>
        </p:nvSpPr>
        <p:spPr>
          <a:xfrm>
            <a:off x="468313" y="2289175"/>
            <a:ext cx="8135937" cy="2584450"/>
          </a:xfrm>
          <a:prstGeom prst="rect">
            <a:avLst/>
          </a:prstGeom>
          <a:noFill/>
        </p:spPr>
        <p:txBody>
          <a:bodyPr>
            <a:spAutoFit/>
          </a:bodyPr>
          <a:lstStyle/>
          <a:p>
            <a:pPr fontAlgn="auto">
              <a:spcBef>
                <a:spcPts val="0"/>
              </a:spcBef>
              <a:spcAft>
                <a:spcPts val="0"/>
              </a:spcAft>
              <a:defRPr/>
            </a:pPr>
            <a:r>
              <a:rPr lang="de-DE" dirty="0">
                <a:latin typeface="+mn-lt"/>
                <a:cs typeface="+mn-cs"/>
              </a:rPr>
              <a:t>Die Kreuz Dame soll einen Stich machen und nicht „Futter für eine </a:t>
            </a:r>
            <a:r>
              <a:rPr lang="de-DE" dirty="0" err="1">
                <a:latin typeface="+mn-lt"/>
                <a:cs typeface="+mn-cs"/>
              </a:rPr>
              <a:t>Dulle</a:t>
            </a:r>
            <a:r>
              <a:rPr lang="de-DE" dirty="0">
                <a:latin typeface="+mn-lt"/>
                <a:cs typeface="+mn-cs"/>
              </a:rPr>
              <a:t> sein“. Spielt der </a:t>
            </a:r>
            <a:r>
              <a:rPr lang="de-DE" dirty="0" err="1">
                <a:latin typeface="+mn-lt"/>
                <a:cs typeface="+mn-cs"/>
              </a:rPr>
              <a:t>Aufspieler</a:t>
            </a:r>
            <a:r>
              <a:rPr lang="de-DE" dirty="0">
                <a:latin typeface="+mn-lt"/>
                <a:cs typeface="+mn-cs"/>
              </a:rPr>
              <a:t> Trumpf, so sitzt zu 66% eine </a:t>
            </a:r>
            <a:r>
              <a:rPr lang="de-DE" dirty="0" err="1">
                <a:latin typeface="+mn-lt"/>
                <a:cs typeface="+mn-cs"/>
              </a:rPr>
              <a:t>Kontradulle</a:t>
            </a:r>
            <a:r>
              <a:rPr lang="de-DE" dirty="0">
                <a:latin typeface="+mn-lt"/>
                <a:cs typeface="+mn-cs"/>
              </a:rPr>
              <a:t> hinter Dir. Du kommst sowieso nicht ans Spiel, um Deine Asse zu spielen.</a:t>
            </a:r>
          </a:p>
          <a:p>
            <a:pPr fontAlgn="auto">
              <a:spcBef>
                <a:spcPts val="0"/>
              </a:spcBef>
              <a:spcAft>
                <a:spcPts val="0"/>
              </a:spcAft>
              <a:defRPr/>
            </a:pPr>
            <a:endParaRPr lang="de-DE" dirty="0">
              <a:latin typeface="+mn-lt"/>
              <a:cs typeface="+mn-cs"/>
            </a:endParaRPr>
          </a:p>
          <a:p>
            <a:pPr marL="180975" indent="-180975" fontAlgn="auto">
              <a:spcBef>
                <a:spcPts val="0"/>
              </a:spcBef>
              <a:spcAft>
                <a:spcPts val="0"/>
              </a:spcAft>
              <a:buFont typeface="Arial" pitchFamily="34" charset="0"/>
              <a:buChar char="•"/>
              <a:defRPr/>
            </a:pPr>
            <a:r>
              <a:rPr lang="de-DE" dirty="0">
                <a:latin typeface="+mn-lt"/>
                <a:cs typeface="+mn-cs"/>
              </a:rPr>
              <a:t>Ist der Aufspielende Re so ist 100% eine </a:t>
            </a:r>
            <a:r>
              <a:rPr lang="de-DE" dirty="0" err="1">
                <a:latin typeface="+mn-lt"/>
                <a:cs typeface="+mn-cs"/>
              </a:rPr>
              <a:t>Kontradulle</a:t>
            </a:r>
            <a:r>
              <a:rPr lang="de-DE" dirty="0">
                <a:latin typeface="+mn-lt"/>
                <a:cs typeface="+mn-cs"/>
              </a:rPr>
              <a:t> hinter Dir, denn sonst hätte Dein Partner DD angezeigt (5c).</a:t>
            </a:r>
          </a:p>
          <a:p>
            <a:pPr marL="180975" indent="-180975" fontAlgn="auto">
              <a:spcBef>
                <a:spcPts val="0"/>
              </a:spcBef>
              <a:spcAft>
                <a:spcPts val="0"/>
              </a:spcAft>
              <a:buFont typeface="Arial" pitchFamily="34" charset="0"/>
              <a:buChar char="•"/>
              <a:defRPr/>
            </a:pPr>
            <a:r>
              <a:rPr lang="de-DE" dirty="0">
                <a:latin typeface="+mn-lt"/>
                <a:cs typeface="+mn-cs"/>
              </a:rPr>
              <a:t>Ist die Aufspielende Kontra, so sitzt Dein Partner hinter Dir. Sitzt er an 4. so kann er passgenau übernehmen. Sitzt er an 3., so muss er sogar Deine Kreuz Dame mit der </a:t>
            </a:r>
            <a:r>
              <a:rPr lang="de-DE" dirty="0" err="1">
                <a:latin typeface="+mn-lt"/>
                <a:cs typeface="+mn-cs"/>
              </a:rPr>
              <a:t>Dulle</a:t>
            </a:r>
            <a:r>
              <a:rPr lang="de-DE" dirty="0">
                <a:latin typeface="+mn-lt"/>
                <a:cs typeface="+mn-cs"/>
              </a:rPr>
              <a:t> rausnehmen, um sicher seine Asse spielen zu können.</a:t>
            </a:r>
            <a:endParaRPr lang="de-DE" dirty="0">
              <a:latin typeface="+mn-lt"/>
              <a:cs typeface="+mn-cs"/>
            </a:endParaRPr>
          </a:p>
        </p:txBody>
      </p:sp>
      <p:sp>
        <p:nvSpPr>
          <p:cNvPr id="33797" name="Textfeld 6"/>
          <p:cNvSpPr txBox="1">
            <a:spLocks noChangeArrowheads="1"/>
          </p:cNvSpPr>
          <p:nvPr/>
        </p:nvSpPr>
        <p:spPr bwMode="auto">
          <a:xfrm>
            <a:off x="468313" y="5106988"/>
            <a:ext cx="7632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sz="2000" b="1">
                <a:solidFill>
                  <a:srgbClr val="00B050"/>
                </a:solidFill>
              </a:rPr>
              <a:t>Aus den gleichen Gründen macht es weder für Kontra noch für Re einen Sinn eine Blaue an 2. zu setzen.</a:t>
            </a:r>
            <a:endParaRPr lang="de-DE" altLang="de-DE"/>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8453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7. Versuche Deinen Partner zu treffen, anzuschieben</a:t>
            </a:r>
            <a:endParaRPr lang="de-DE" sz="2400" b="1" dirty="0">
              <a:solidFill>
                <a:schemeClr val="accent4">
                  <a:lumMod val="75000"/>
                </a:schemeClr>
              </a:solidFill>
              <a:latin typeface="+mn-lt"/>
              <a:cs typeface="+mn-cs"/>
            </a:endParaRPr>
          </a:p>
        </p:txBody>
      </p:sp>
      <p:sp>
        <p:nvSpPr>
          <p:cNvPr id="5" name="Textfeld 4"/>
          <p:cNvSpPr txBox="1"/>
          <p:nvPr/>
        </p:nvSpPr>
        <p:spPr>
          <a:xfrm>
            <a:off x="539750" y="2065338"/>
            <a:ext cx="7848600" cy="2586037"/>
          </a:xfrm>
          <a:prstGeom prst="rect">
            <a:avLst/>
          </a:prstGeom>
          <a:noFill/>
        </p:spPr>
        <p:txBody>
          <a:bodyPr>
            <a:spAutoFit/>
          </a:bodyPr>
          <a:lstStyle/>
          <a:p>
            <a:pPr fontAlgn="auto">
              <a:spcBef>
                <a:spcPts val="0"/>
              </a:spcBef>
              <a:spcAft>
                <a:spcPts val="0"/>
              </a:spcAft>
              <a:defRPr/>
            </a:pPr>
            <a:r>
              <a:rPr lang="de-DE" dirty="0">
                <a:latin typeface="+mn-lt"/>
                <a:cs typeface="+mn-cs"/>
              </a:rPr>
              <a:t>Schau‘ genau zu, wer Dir schmiert oder nicht:</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Nach Spielen einer Signalkarte.</a:t>
            </a:r>
          </a:p>
          <a:p>
            <a:pPr marL="177800" indent="-177800" fontAlgn="auto">
              <a:spcBef>
                <a:spcPts val="0"/>
              </a:spcBef>
              <a:spcAft>
                <a:spcPts val="0"/>
              </a:spcAft>
              <a:buFont typeface="Arial" pitchFamily="34" charset="0"/>
              <a:buChar char="•"/>
              <a:defRPr/>
            </a:pPr>
            <a:r>
              <a:rPr lang="de-DE" dirty="0">
                <a:latin typeface="+mn-lt"/>
                <a:cs typeface="+mn-cs"/>
              </a:rPr>
              <a:t>Nach erfolgter Ansage.</a:t>
            </a:r>
          </a:p>
          <a:p>
            <a:pPr marL="177800" indent="-177800" fontAlgn="auto">
              <a:spcBef>
                <a:spcPts val="0"/>
              </a:spcBef>
              <a:spcAft>
                <a:spcPts val="0"/>
              </a:spcAft>
              <a:buFont typeface="Arial" pitchFamily="34" charset="0"/>
              <a:buChar char="•"/>
              <a:defRPr/>
            </a:pPr>
            <a:r>
              <a:rPr lang="de-DE" dirty="0">
                <a:latin typeface="+mn-lt"/>
                <a:cs typeface="+mn-cs"/>
              </a:rPr>
              <a:t>Getreu dem Motto: Kontra schmiert, wo Re sich ziert.</a:t>
            </a:r>
          </a:p>
          <a:p>
            <a:pPr marL="177800" indent="-177800" fontAlgn="auto">
              <a:spcBef>
                <a:spcPts val="0"/>
              </a:spcBef>
              <a:spcAft>
                <a:spcPts val="0"/>
              </a:spcAft>
              <a:buFont typeface="Arial" pitchFamily="34" charset="0"/>
              <a:buChar char="•"/>
              <a:defRPr/>
            </a:pPr>
            <a:endParaRPr lang="de-DE" dirty="0">
              <a:latin typeface="+mn-lt"/>
              <a:cs typeface="+mn-cs"/>
            </a:endParaRPr>
          </a:p>
          <a:p>
            <a:pPr fontAlgn="auto">
              <a:spcBef>
                <a:spcPts val="0"/>
              </a:spcBef>
              <a:spcAft>
                <a:spcPts val="0"/>
              </a:spcAft>
              <a:defRPr/>
            </a:pPr>
            <a:r>
              <a:rPr lang="de-DE" dirty="0">
                <a:latin typeface="+mn-lt"/>
                <a:cs typeface="+mn-cs"/>
              </a:rPr>
              <a:t>Meistens kannst Du schon nach zwei Fehlläufen Deinen Partner erahnen. Sitzt Dein Partner hinter Dir: Schieb in an. Szenario: 1 sagt nach gelaufenen Pik Ass das Re:</a:t>
            </a:r>
            <a:endParaRPr lang="de-DE" dirty="0">
              <a:latin typeface="+mn-lt"/>
              <a:cs typeface="+mn-cs"/>
            </a:endParaRPr>
          </a:p>
        </p:txBody>
      </p:sp>
      <p:pic>
        <p:nvPicPr>
          <p:cNvPr id="34821" name="Picture 2" descr="E:\Dropbox\Doppelkopf\Karten\PikKoenig - Kopi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471170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3"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7117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4"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438" y="47117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5" descr="E:\Dropbox\Doppelkopf\Karten\PikNeun - Kopi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888" y="47117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6" descr="E:\Dropbox\Doppelkopf\Karten\KreuzNeu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5605463"/>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7" descr="E:\Dropbox\Doppelkopf\Karten\KreuzA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56054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8" descr="E:\Dropbox\Doppelkopf\Karten\KreuzZehn.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58888" y="56054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6" descr="E:\Dropbox\Doppelkopf\Karten\KreuzNeu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82850" y="5618163"/>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9" name="Textfeld 12"/>
          <p:cNvSpPr txBox="1">
            <a:spLocks noChangeArrowheads="1"/>
          </p:cNvSpPr>
          <p:nvPr/>
        </p:nvSpPr>
        <p:spPr bwMode="auto">
          <a:xfrm>
            <a:off x="3419475" y="5013325"/>
            <a:ext cx="48974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Pos. 2 ist nun mit hoher Wahrscheinlichkeit Dein Partner. Schieb ihm mit Herz an (Herz 9 oder Herz König), denn zu 66% hat er ein Herz Ass.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8880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8. Nutze die Stärke – Spiele die Trumpfwippe</a:t>
            </a:r>
            <a:endParaRPr lang="de-DE" sz="2400" b="1" dirty="0">
              <a:solidFill>
                <a:schemeClr val="accent4">
                  <a:lumMod val="75000"/>
                </a:schemeClr>
              </a:solidFill>
              <a:latin typeface="+mn-lt"/>
              <a:cs typeface="+mn-cs"/>
            </a:endParaRPr>
          </a:p>
        </p:txBody>
      </p:sp>
      <p:sp>
        <p:nvSpPr>
          <p:cNvPr id="35844" name="Textfeld 5"/>
          <p:cNvSpPr txBox="1">
            <a:spLocks noChangeArrowheads="1"/>
          </p:cNvSpPr>
          <p:nvPr/>
        </p:nvSpPr>
        <p:spPr bwMode="auto">
          <a:xfrm>
            <a:off x="468313" y="2133600"/>
            <a:ext cx="8135937"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Re besitzt den 3. und 4. höchsten Trumpf. Hält Re noch die Dullen kann schon 4-Mal „hin und her gespielt“ werden. Der eine Partner spielt klein Trumpf an und die andere Partnerin sticht hoch. Dabei wippt das Spiel hin und her.</a:t>
            </a:r>
          </a:p>
          <a:p>
            <a:endParaRPr lang="de-DE" altLang="de-DE"/>
          </a:p>
          <a:p>
            <a:r>
              <a:rPr lang="de-DE" altLang="de-DE"/>
              <a:t>Die Strategie dabei ist: Ich „klaue“ meinen Gegner die Trumpf um dann meine Fehl-Asse zum Schwarzsieg aufzuspielen. Charly zum Schluss ist dann das Tüpfelchen zum i.</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84105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9. Der starke Partner bestimmt das Spiel, der schwache entlastet</a:t>
            </a:r>
            <a:endParaRPr lang="de-DE" sz="2400" b="1" dirty="0">
              <a:solidFill>
                <a:schemeClr val="accent4">
                  <a:lumMod val="75000"/>
                </a:schemeClr>
              </a:solidFill>
              <a:latin typeface="+mn-lt"/>
              <a:cs typeface="+mn-cs"/>
            </a:endParaRPr>
          </a:p>
        </p:txBody>
      </p:sp>
      <p:sp>
        <p:nvSpPr>
          <p:cNvPr id="6" name="Textfeld 5"/>
          <p:cNvSpPr txBox="1"/>
          <p:nvPr/>
        </p:nvSpPr>
        <p:spPr>
          <a:xfrm>
            <a:off x="539750" y="2349500"/>
            <a:ext cx="7848600" cy="3692525"/>
          </a:xfrm>
          <a:prstGeom prst="rect">
            <a:avLst/>
          </a:prstGeom>
          <a:noFill/>
        </p:spPr>
        <p:txBody>
          <a:bodyPr>
            <a:spAutoFit/>
          </a:bodyPr>
          <a:lstStyle/>
          <a:p>
            <a:pPr fontAlgn="auto">
              <a:spcBef>
                <a:spcPts val="0"/>
              </a:spcBef>
              <a:spcAft>
                <a:spcPts val="0"/>
              </a:spcAft>
              <a:defRPr/>
            </a:pPr>
            <a:r>
              <a:rPr lang="de-DE" dirty="0">
                <a:latin typeface="+mn-lt"/>
                <a:cs typeface="+mn-cs"/>
              </a:rPr>
              <a:t>Diejenige die An-/und Absagen tätigt hat einen Plan, das Spiel zu gewinnen. Der andere Partner soll den Plan unterstützen und nicht </a:t>
            </a:r>
            <a:r>
              <a:rPr lang="de-DE" dirty="0" err="1">
                <a:latin typeface="+mn-lt"/>
                <a:cs typeface="+mn-cs"/>
              </a:rPr>
              <a:t>boykotieren</a:t>
            </a:r>
            <a:r>
              <a:rPr lang="de-DE" dirty="0">
                <a:latin typeface="+mn-lt"/>
                <a:cs typeface="+mn-cs"/>
              </a:rPr>
              <a:t>.</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Opfer Deine hohen Trümpfe, damit Dein Partner entlastet wird.</a:t>
            </a:r>
          </a:p>
          <a:p>
            <a:pPr marL="177800" indent="-177800" fontAlgn="auto">
              <a:spcBef>
                <a:spcPts val="0"/>
              </a:spcBef>
              <a:spcAft>
                <a:spcPts val="0"/>
              </a:spcAft>
              <a:buFont typeface="Arial" pitchFamily="34" charset="0"/>
              <a:buChar char="•"/>
              <a:defRPr/>
            </a:pPr>
            <a:r>
              <a:rPr lang="de-DE" dirty="0">
                <a:latin typeface="+mn-lt"/>
                <a:cs typeface="+mn-cs"/>
              </a:rPr>
              <a:t>Spiele die Stechfarbe Deines Partners an.</a:t>
            </a:r>
          </a:p>
          <a:p>
            <a:pPr marL="177800" indent="-177800" fontAlgn="auto">
              <a:spcBef>
                <a:spcPts val="0"/>
              </a:spcBef>
              <a:spcAft>
                <a:spcPts val="0"/>
              </a:spcAft>
              <a:buFont typeface="Arial" pitchFamily="34" charset="0"/>
              <a:buChar char="•"/>
              <a:defRPr/>
            </a:pPr>
            <a:r>
              <a:rPr lang="de-DE" dirty="0">
                <a:latin typeface="+mn-lt"/>
                <a:cs typeface="+mn-cs"/>
              </a:rPr>
              <a:t>Steche, wenn ihr beide eine Farbe stecht, damit Dein Partner ggf. abwerfen kann.</a:t>
            </a:r>
          </a:p>
          <a:p>
            <a:pPr marL="177800" indent="-177800" fontAlgn="auto">
              <a:spcBef>
                <a:spcPts val="0"/>
              </a:spcBef>
              <a:spcAft>
                <a:spcPts val="0"/>
              </a:spcAft>
              <a:buFont typeface="Arial" pitchFamily="34" charset="0"/>
              <a:buChar char="•"/>
              <a:defRPr/>
            </a:pPr>
            <a:r>
              <a:rPr lang="de-DE" dirty="0">
                <a:latin typeface="+mn-lt"/>
                <a:cs typeface="+mn-cs"/>
              </a:rPr>
              <a:t>Vermeide die nächsten beiden Punkte: Setz Deinem Partner keine Trumpfvollen vor und setze ihm kein faules Fehl vor.</a:t>
            </a:r>
          </a:p>
          <a:p>
            <a:pPr marL="177800" indent="-177800" fontAlgn="auto">
              <a:spcBef>
                <a:spcPts val="0"/>
              </a:spcBef>
              <a:spcAft>
                <a:spcPts val="0"/>
              </a:spcAft>
              <a:buFont typeface="Arial" pitchFamily="34" charset="0"/>
              <a:buChar char="•"/>
              <a:defRPr/>
            </a:pPr>
            <a:r>
              <a:rPr lang="de-DE" dirty="0">
                <a:latin typeface="+mn-lt"/>
                <a:cs typeface="+mn-cs"/>
              </a:rPr>
              <a:t>Spielt Dein Partner Trumpf, dann spiele Trumpf zurück; spielt er Fehl, dann spiele auch Fehl.</a:t>
            </a:r>
          </a:p>
          <a:p>
            <a:pPr marL="177800" indent="-177800" fontAlgn="auto">
              <a:spcBef>
                <a:spcPts val="0"/>
              </a:spcBef>
              <a:spcAft>
                <a:spcPts val="0"/>
              </a:spcAft>
              <a:buFont typeface="Arial" pitchFamily="34" charset="0"/>
              <a:buChar char="•"/>
              <a:defRPr/>
            </a:pPr>
            <a:r>
              <a:rPr lang="de-DE" dirty="0">
                <a:latin typeface="+mn-lt"/>
                <a:cs typeface="+mn-cs"/>
              </a:rPr>
              <a:t>Fange nicht an „einen eigenen Plan“ zu verfolgen.</a:t>
            </a:r>
          </a:p>
          <a:p>
            <a:pPr marL="177800" indent="-177800" fontAlgn="auto">
              <a:spcBef>
                <a:spcPts val="0"/>
              </a:spcBef>
              <a:spcAft>
                <a:spcPts val="0"/>
              </a:spcAft>
              <a:buFont typeface="Arial" pitchFamily="34" charset="0"/>
              <a:buChar char="•"/>
              <a:defRPr/>
            </a:pPr>
            <a:endParaRPr lang="de-DE" dirty="0">
              <a:latin typeface="+mn-lt"/>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4354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10. Keine Trumpfvollen vorsetzen</a:t>
            </a:r>
            <a:endParaRPr lang="de-DE" sz="2400" b="1" dirty="0">
              <a:solidFill>
                <a:schemeClr val="accent4">
                  <a:lumMod val="75000"/>
                </a:schemeClr>
              </a:solidFill>
              <a:latin typeface="+mn-lt"/>
              <a:cs typeface="+mn-cs"/>
            </a:endParaRPr>
          </a:p>
        </p:txBody>
      </p:sp>
      <p:sp>
        <p:nvSpPr>
          <p:cNvPr id="37892" name="Textfeld 4"/>
          <p:cNvSpPr txBox="1">
            <a:spLocks noChangeArrowheads="1"/>
          </p:cNvSpPr>
          <p:nvPr/>
        </p:nvSpPr>
        <p:spPr bwMode="auto">
          <a:xfrm>
            <a:off x="484188" y="2146300"/>
            <a:ext cx="7777162"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Spiele Deinem Partner keine Trumpfvolle vor, wenn noch ein oder zwei Gegner hinter ihm sitzen. Du zwingst ihn damit einen hohen Trumpf zu legen ohne dass dieser Trumpf einen hohen des Gegners rausnimmt.</a:t>
            </a:r>
          </a:p>
        </p:txBody>
      </p:sp>
      <p:sp>
        <p:nvSpPr>
          <p:cNvPr id="37893" name="Textfeld 5"/>
          <p:cNvSpPr txBox="1">
            <a:spLocks noChangeArrowheads="1"/>
          </p:cNvSpPr>
          <p:nvPr/>
        </p:nvSpPr>
        <p:spPr bwMode="auto">
          <a:xfrm>
            <a:off x="557213" y="3441700"/>
            <a:ext cx="3762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          Partner   Gegner1      Gegner1</a:t>
            </a:r>
          </a:p>
        </p:txBody>
      </p:sp>
      <p:pic>
        <p:nvPicPr>
          <p:cNvPr id="4098" name="Picture 2" descr="E:\Dropbox\Doppelkopf\Karten\KaroNeu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6938" y="38020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E:\Dropbox\Doppelkopf\Karten\Karo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13" y="3802063"/>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descr="E:\Dropbox\Doppelkopf\Karten\Herz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9075" y="38020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E:\Dropbox\Doppelkopf\Karten\KaroNeu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438" y="38020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9"/>
          <p:cNvSpPr txBox="1">
            <a:spLocks noChangeArrowheads="1"/>
          </p:cNvSpPr>
          <p:nvPr/>
        </p:nvSpPr>
        <p:spPr bwMode="auto">
          <a:xfrm>
            <a:off x="4445000" y="3730625"/>
            <a:ext cx="42481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Falsch: Du nötigst Deinen Partner zur Dulle und die Dulle bekommt weder Punkte, noch nimmt sie einen generischen Trumpf heraus.</a:t>
            </a:r>
          </a:p>
        </p:txBody>
      </p:sp>
      <p:pic>
        <p:nvPicPr>
          <p:cNvPr id="4101" name="Picture 5" descr="E:\Dropbox\Doppelkopf\Karten\Pik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6938" y="5140325"/>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6" descr="E:\Dropbox\Doppelkopf\Karten\KaroKoeni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8875" y="51355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descr="E:\Dropbox\Doppelkopf\Karten\Karo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88" y="5097463"/>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descr="E:\Dropbox\Doppelkopf\Karten\Herz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250" y="509746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feld 16"/>
          <p:cNvSpPr txBox="1">
            <a:spLocks noChangeArrowheads="1"/>
          </p:cNvSpPr>
          <p:nvPr/>
        </p:nvSpPr>
        <p:spPr bwMode="auto">
          <a:xfrm>
            <a:off x="4445000" y="5026025"/>
            <a:ext cx="41767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Richtig: Das Spiel kommt von Gegner. Die Dulle bringt so den Fux nach Hause </a:t>
            </a:r>
            <a:r>
              <a:rPr lang="de-DE" altLang="de-DE" b="1"/>
              <a:t>und</a:t>
            </a:r>
            <a:r>
              <a:rPr lang="de-DE" altLang="de-DE"/>
              <a:t> fängt einen hohen Trumpf des Gegners.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slide(fromBottom)">
                                      <p:cBhvr>
                                        <p:cTn id="7" dur="500"/>
                                        <p:tgtEl>
                                          <p:spTgt spid="4099"/>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slide(fromBottom)">
                                      <p:cBhvr>
                                        <p:cTn id="11" dur="500"/>
                                        <p:tgtEl>
                                          <p:spTgt spid="4100"/>
                                        </p:tgtEl>
                                      </p:cBhvr>
                                    </p:animEffect>
                                  </p:childTnLst>
                                </p:cTn>
                              </p:par>
                            </p:childTnLst>
                          </p:cTn>
                        </p:par>
                        <p:par>
                          <p:cTn id="12" fill="hold" nodeType="afterGroup">
                            <p:stCondLst>
                              <p:cond delay="1000"/>
                            </p:stCondLst>
                            <p:childTnLst>
                              <p:par>
                                <p:cTn id="13" presetID="1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Bottom)">
                                      <p:cBhvr>
                                        <p:cTn id="15" dur="500"/>
                                        <p:tgtEl>
                                          <p:spTgt spid="9"/>
                                        </p:tgtEl>
                                      </p:cBhvr>
                                    </p:animEffect>
                                  </p:childTnLst>
                                </p:cTn>
                              </p:par>
                            </p:childTnLst>
                          </p:cTn>
                        </p:par>
                        <p:par>
                          <p:cTn id="16" fill="hold" nodeType="afterGroup">
                            <p:stCondLst>
                              <p:cond delay="1500"/>
                            </p:stCondLst>
                            <p:childTnLst>
                              <p:par>
                                <p:cTn id="17" presetID="12" presetClass="entr" presetSubtype="4" fill="hold" nodeType="after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slide(fromBottom)">
                                      <p:cBhvr>
                                        <p:cTn id="19" dur="500"/>
                                        <p:tgtEl>
                                          <p:spTgt spid="4098"/>
                                        </p:tgtEl>
                                      </p:cBhvr>
                                    </p:animEffect>
                                  </p:childTnLst>
                                </p:cTn>
                              </p:par>
                            </p:childTnLst>
                          </p:cTn>
                        </p:par>
                        <p:par>
                          <p:cTn id="20" fill="hold" nodeType="afterGroup">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linds(horizontal)">
                                      <p:cBhvr>
                                        <p:cTn id="23" dur="500"/>
                                        <p:tgtEl>
                                          <p:spTgt spid="10"/>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2" presetClass="entr" presetSubtype="4" fill="hold" nodeType="clickEffect">
                                  <p:stCondLst>
                                    <p:cond delay="0"/>
                                  </p:stCondLst>
                                  <p:childTnLst>
                                    <p:set>
                                      <p:cBhvr>
                                        <p:cTn id="27" dur="1" fill="hold">
                                          <p:stCondLst>
                                            <p:cond delay="0"/>
                                          </p:stCondLst>
                                        </p:cTn>
                                        <p:tgtEl>
                                          <p:spTgt spid="4102"/>
                                        </p:tgtEl>
                                        <p:attrNameLst>
                                          <p:attrName>style.visibility</p:attrName>
                                        </p:attrNameLst>
                                      </p:cBhvr>
                                      <p:to>
                                        <p:strVal val="visible"/>
                                      </p:to>
                                    </p:set>
                                    <p:animEffect transition="in" filter="slide(fromBottom)">
                                      <p:cBhvr>
                                        <p:cTn id="28" dur="500"/>
                                        <p:tgtEl>
                                          <p:spTgt spid="4102"/>
                                        </p:tgtEl>
                                      </p:cBhvr>
                                    </p:animEffect>
                                  </p:childTnLst>
                                </p:cTn>
                              </p:par>
                            </p:childTnLst>
                          </p:cTn>
                        </p:par>
                        <p:par>
                          <p:cTn id="29" fill="hold" nodeType="afterGroup">
                            <p:stCondLst>
                              <p:cond delay="500"/>
                            </p:stCondLst>
                            <p:childTnLst>
                              <p:par>
                                <p:cTn id="30" presetID="12" presetClass="entr" presetSubtype="4" fill="hold" nodeType="afterEffect">
                                  <p:stCondLst>
                                    <p:cond delay="0"/>
                                  </p:stCondLst>
                                  <p:childTnLst>
                                    <p:set>
                                      <p:cBhvr>
                                        <p:cTn id="31" dur="1" fill="hold">
                                          <p:stCondLst>
                                            <p:cond delay="0"/>
                                          </p:stCondLst>
                                        </p:cTn>
                                        <p:tgtEl>
                                          <p:spTgt spid="4101"/>
                                        </p:tgtEl>
                                        <p:attrNameLst>
                                          <p:attrName>style.visibility</p:attrName>
                                        </p:attrNameLst>
                                      </p:cBhvr>
                                      <p:to>
                                        <p:strVal val="visible"/>
                                      </p:to>
                                    </p:set>
                                    <p:animEffect transition="in" filter="slide(fromBottom)">
                                      <p:cBhvr>
                                        <p:cTn id="32" dur="500"/>
                                        <p:tgtEl>
                                          <p:spTgt spid="4101"/>
                                        </p:tgtEl>
                                      </p:cBhvr>
                                    </p:animEffect>
                                  </p:childTnLst>
                                </p:cTn>
                              </p:par>
                            </p:childTnLst>
                          </p:cTn>
                        </p:par>
                        <p:par>
                          <p:cTn id="33" fill="hold" nodeType="afterGroup">
                            <p:stCondLst>
                              <p:cond delay="1000"/>
                            </p:stCondLst>
                            <p:childTnLst>
                              <p:par>
                                <p:cTn id="34" presetID="12" presetClass="entr" presetSubtype="4" fill="hold"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slide(fromBottom)">
                                      <p:cBhvr>
                                        <p:cTn id="36" dur="500"/>
                                        <p:tgtEl>
                                          <p:spTgt spid="15"/>
                                        </p:tgtEl>
                                      </p:cBhvr>
                                    </p:animEffect>
                                  </p:childTnLst>
                                </p:cTn>
                              </p:par>
                            </p:childTnLst>
                          </p:cTn>
                        </p:par>
                        <p:par>
                          <p:cTn id="37" fill="hold" nodeType="afterGroup">
                            <p:stCondLst>
                              <p:cond delay="1500"/>
                            </p:stCondLst>
                            <p:childTnLst>
                              <p:par>
                                <p:cTn id="38" presetID="12" presetClass="entr" presetSubtype="4"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slide(fromBottom)">
                                      <p:cBhvr>
                                        <p:cTn id="40" dur="500"/>
                                        <p:tgtEl>
                                          <p:spTgt spid="16"/>
                                        </p:tgtEl>
                                      </p:cBhvr>
                                    </p:animEffect>
                                  </p:childTnLst>
                                </p:cTn>
                              </p:par>
                            </p:childTnLst>
                          </p:cTn>
                        </p:par>
                        <p:par>
                          <p:cTn id="41" fill="hold" nodeType="afterGroup">
                            <p:stCondLst>
                              <p:cond delay="2000"/>
                            </p:stCondLst>
                            <p:childTnLst>
                              <p:par>
                                <p:cTn id="42" presetID="3" presetClass="entr" presetSubtype="1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linds(horizontal)">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9417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11. Kein faules Fehl vorsetzen</a:t>
            </a:r>
            <a:endParaRPr lang="de-DE" sz="2400" b="1" dirty="0">
              <a:solidFill>
                <a:schemeClr val="accent4">
                  <a:lumMod val="75000"/>
                </a:schemeClr>
              </a:solidFill>
              <a:latin typeface="+mn-lt"/>
              <a:cs typeface="+mn-cs"/>
            </a:endParaRPr>
          </a:p>
        </p:txBody>
      </p:sp>
      <p:sp>
        <p:nvSpPr>
          <p:cNvPr id="5" name="Rechteck 4"/>
          <p:cNvSpPr>
            <a:spLocks noChangeArrowheads="1"/>
          </p:cNvSpPr>
          <p:nvPr/>
        </p:nvSpPr>
        <p:spPr bwMode="auto">
          <a:xfrm>
            <a:off x="455613" y="3776663"/>
            <a:ext cx="74882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Hältst Du jetzt die letzten Pik und Dein Partner sitzt an 2. so ist Pik verboten:</a:t>
            </a:r>
          </a:p>
        </p:txBody>
      </p:sp>
      <p:sp>
        <p:nvSpPr>
          <p:cNvPr id="38917" name="Textfeld 5"/>
          <p:cNvSpPr txBox="1">
            <a:spLocks noChangeArrowheads="1"/>
          </p:cNvSpPr>
          <p:nvPr/>
        </p:nvSpPr>
        <p:spPr bwMode="auto">
          <a:xfrm>
            <a:off x="471488" y="2146300"/>
            <a:ext cx="7777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Fehl, welches nur Du noch hältst ist kein „Ersatztrumpf“ sondern eine gute Gelegenheit für den Gegner sich frei zu werfen.</a:t>
            </a:r>
          </a:p>
        </p:txBody>
      </p:sp>
      <p:pic>
        <p:nvPicPr>
          <p:cNvPr id="38918" name="Picture 2" descr="E:\Dropbox\Doppelkopf\Karten\PikKoenig - Kopi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8775" y="279400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3"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7113" y="27940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4" descr="E:\Dropbox\Doppelkopf\Karten\PikZeh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2513" y="27940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5" descr="E:\Dropbox\Doppelkopf\Karten\PikNeun - Kopi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4813" y="27940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513" y="4162425"/>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E:\Dropbox\Doppelkopf\Karten\HerzAs.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2213" y="41624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7" descr="E:\Dropbox\Doppelkopf\Karten\KaroA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9913" y="4162425"/>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8" descr="E:\Dropbox\Doppelkopf\Karten\KaroA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2213" y="4162425"/>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feld 14"/>
          <p:cNvSpPr txBox="1">
            <a:spLocks noChangeArrowheads="1"/>
          </p:cNvSpPr>
          <p:nvPr/>
        </p:nvSpPr>
        <p:spPr bwMode="auto">
          <a:xfrm>
            <a:off x="3170238" y="4229100"/>
            <a:ext cx="52562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Worst Case. Dein Partner vertraut Dir und wirft ab (3a, 15b) und die beiden Gegner werfen sich frei. </a:t>
            </a:r>
          </a:p>
        </p:txBody>
      </p:sp>
      <p:pic>
        <p:nvPicPr>
          <p:cNvPr id="16" name="Picture 2" descr="E:\Dropbox\Doppelkopf\Karten\PikKoenig - Kopi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513" y="538638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9" descr="E:\Dropbox\Doppelkopf\Karten\KreuzA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4275" y="53863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0" descr="E:\Dropbox\Doppelkopf\Karten\KaroBub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2213" y="5364163"/>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1" descr="E:\Dropbox\Doppelkopf\Karten\HerzBub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9913" y="53863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feld 19"/>
          <p:cNvSpPr txBox="1">
            <a:spLocks noChangeArrowheads="1"/>
          </p:cNvSpPr>
          <p:nvPr/>
        </p:nvSpPr>
        <p:spPr bwMode="auto">
          <a:xfrm>
            <a:off x="3136900" y="5259388"/>
            <a:ext cx="53276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Gegner kann sich leicht freiwerfen. War Kreuz die Stechfarbe Deines Partners, so ist sie jetzt gefährdet. (siehe auch Regel 16: Schütze die Stechfarbe Deines Partners).</a:t>
            </a:r>
          </a:p>
        </p:txBody>
      </p:sp>
      <p:sp>
        <p:nvSpPr>
          <p:cNvPr id="38932" name="Textfeld 20"/>
          <p:cNvSpPr txBox="1">
            <a:spLocks noChangeArrowheads="1"/>
          </p:cNvSpPr>
          <p:nvPr/>
        </p:nvSpPr>
        <p:spPr bwMode="auto">
          <a:xfrm>
            <a:off x="471488" y="3051175"/>
            <a:ext cx="29638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Der erste Stich läuft wie folgt: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lide(fromBottom)">
                                      <p:cBhvr>
                                        <p:cTn id="11" dur="500"/>
                                        <p:tgtEl>
                                          <p:spTgt spid="10"/>
                                        </p:tgtEl>
                                      </p:cBhvr>
                                    </p:animEffect>
                                  </p:childTnLst>
                                </p:cTn>
                              </p:par>
                            </p:childTnLst>
                          </p:cTn>
                        </p:par>
                        <p:par>
                          <p:cTn id="12" fill="hold" nodeType="afterGroup">
                            <p:stCondLst>
                              <p:cond delay="1000"/>
                            </p:stCondLst>
                            <p:childTnLst>
                              <p:par>
                                <p:cTn id="13" presetID="12" presetClass="entr" presetSubtype="4" fill="hold" nodeType="afterEffect">
                                  <p:stCondLst>
                                    <p:cond delay="0"/>
                                  </p:stCondLst>
                                  <p:childTnLst>
                                    <p:set>
                                      <p:cBhvr>
                                        <p:cTn id="14" dur="1" fill="hold">
                                          <p:stCondLst>
                                            <p:cond delay="0"/>
                                          </p:stCondLst>
                                        </p:cTn>
                                        <p:tgtEl>
                                          <p:spTgt spid="5126"/>
                                        </p:tgtEl>
                                        <p:attrNameLst>
                                          <p:attrName>style.visibility</p:attrName>
                                        </p:attrNameLst>
                                      </p:cBhvr>
                                      <p:to>
                                        <p:strVal val="visible"/>
                                      </p:to>
                                    </p:set>
                                    <p:animEffect transition="in" filter="slide(fromBottom)">
                                      <p:cBhvr>
                                        <p:cTn id="15" dur="500"/>
                                        <p:tgtEl>
                                          <p:spTgt spid="5126"/>
                                        </p:tgtEl>
                                      </p:cBhvr>
                                    </p:animEffect>
                                  </p:childTnLst>
                                </p:cTn>
                              </p:par>
                            </p:childTnLst>
                          </p:cTn>
                        </p:par>
                        <p:par>
                          <p:cTn id="16" fill="hold" nodeType="afterGroup">
                            <p:stCondLst>
                              <p:cond delay="1500"/>
                            </p:stCondLst>
                            <p:childTnLst>
                              <p:par>
                                <p:cTn id="17" presetID="12" presetClass="entr" presetSubtype="4" fill="hold" nodeType="after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slide(fromBottom)">
                                      <p:cBhvr>
                                        <p:cTn id="19" dur="500"/>
                                        <p:tgtEl>
                                          <p:spTgt spid="5127"/>
                                        </p:tgtEl>
                                      </p:cBhvr>
                                    </p:animEffect>
                                  </p:childTnLst>
                                </p:cTn>
                              </p:par>
                            </p:childTnLst>
                          </p:cTn>
                        </p:par>
                        <p:par>
                          <p:cTn id="20" fill="hold" nodeType="afterGroup">
                            <p:stCondLst>
                              <p:cond delay="2000"/>
                            </p:stCondLst>
                            <p:childTnLst>
                              <p:par>
                                <p:cTn id="21" presetID="12" presetClass="entr" presetSubtype="4" fill="hold" nodeType="afterEffect">
                                  <p:stCondLst>
                                    <p:cond delay="0"/>
                                  </p:stCondLst>
                                  <p:childTnLst>
                                    <p:set>
                                      <p:cBhvr>
                                        <p:cTn id="22" dur="1" fill="hold">
                                          <p:stCondLst>
                                            <p:cond delay="0"/>
                                          </p:stCondLst>
                                        </p:cTn>
                                        <p:tgtEl>
                                          <p:spTgt spid="5128"/>
                                        </p:tgtEl>
                                        <p:attrNameLst>
                                          <p:attrName>style.visibility</p:attrName>
                                        </p:attrNameLst>
                                      </p:cBhvr>
                                      <p:to>
                                        <p:strVal val="visible"/>
                                      </p:to>
                                    </p:set>
                                    <p:animEffect transition="in" filter="slide(fromBottom)">
                                      <p:cBhvr>
                                        <p:cTn id="23" dur="500"/>
                                        <p:tgtEl>
                                          <p:spTgt spid="5128"/>
                                        </p:tgtEl>
                                      </p:cBhvr>
                                    </p:animEffect>
                                  </p:childTnLst>
                                </p:cTn>
                              </p:par>
                            </p:childTnLst>
                          </p:cTn>
                        </p:par>
                        <p:par>
                          <p:cTn id="24" fill="hold" nodeType="afterGroup">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slide(fromBottom)">
                                      <p:cBhvr>
                                        <p:cTn id="32" dur="500"/>
                                        <p:tgtEl>
                                          <p:spTgt spid="16"/>
                                        </p:tgtEl>
                                      </p:cBhvr>
                                    </p:animEffect>
                                  </p:childTnLst>
                                </p:cTn>
                              </p:par>
                            </p:childTnLst>
                          </p:cTn>
                        </p:par>
                        <p:par>
                          <p:cTn id="33" fill="hold" nodeType="afterGroup">
                            <p:stCondLst>
                              <p:cond delay="500"/>
                            </p:stCondLst>
                            <p:childTnLst>
                              <p:par>
                                <p:cTn id="34" presetID="12" presetClass="entr" presetSubtype="4" fill="hold" nodeType="afterEffect">
                                  <p:stCondLst>
                                    <p:cond delay="0"/>
                                  </p:stCondLst>
                                  <p:childTnLst>
                                    <p:set>
                                      <p:cBhvr>
                                        <p:cTn id="35" dur="1" fill="hold">
                                          <p:stCondLst>
                                            <p:cond delay="0"/>
                                          </p:stCondLst>
                                        </p:cTn>
                                        <p:tgtEl>
                                          <p:spTgt spid="5130"/>
                                        </p:tgtEl>
                                        <p:attrNameLst>
                                          <p:attrName>style.visibility</p:attrName>
                                        </p:attrNameLst>
                                      </p:cBhvr>
                                      <p:to>
                                        <p:strVal val="visible"/>
                                      </p:to>
                                    </p:set>
                                    <p:animEffect transition="in" filter="slide(fromBottom)">
                                      <p:cBhvr>
                                        <p:cTn id="36" dur="500"/>
                                        <p:tgtEl>
                                          <p:spTgt spid="5130"/>
                                        </p:tgtEl>
                                      </p:cBhvr>
                                    </p:animEffect>
                                  </p:childTnLst>
                                </p:cTn>
                              </p:par>
                            </p:childTnLst>
                          </p:cTn>
                        </p:par>
                        <p:par>
                          <p:cTn id="37" fill="hold" nodeType="afterGroup">
                            <p:stCondLst>
                              <p:cond delay="1000"/>
                            </p:stCondLst>
                            <p:childTnLst>
                              <p:par>
                                <p:cTn id="38" presetID="12" presetClass="entr" presetSubtype="4" fill="hold" nodeType="afterEffect">
                                  <p:stCondLst>
                                    <p:cond delay="0"/>
                                  </p:stCondLst>
                                  <p:childTnLst>
                                    <p:set>
                                      <p:cBhvr>
                                        <p:cTn id="39" dur="1" fill="hold">
                                          <p:stCondLst>
                                            <p:cond delay="0"/>
                                          </p:stCondLst>
                                        </p:cTn>
                                        <p:tgtEl>
                                          <p:spTgt spid="5131"/>
                                        </p:tgtEl>
                                        <p:attrNameLst>
                                          <p:attrName>style.visibility</p:attrName>
                                        </p:attrNameLst>
                                      </p:cBhvr>
                                      <p:to>
                                        <p:strVal val="visible"/>
                                      </p:to>
                                    </p:set>
                                    <p:animEffect transition="in" filter="slide(fromBottom)">
                                      <p:cBhvr>
                                        <p:cTn id="40" dur="500"/>
                                        <p:tgtEl>
                                          <p:spTgt spid="5131"/>
                                        </p:tgtEl>
                                      </p:cBhvr>
                                    </p:animEffect>
                                  </p:childTnLst>
                                </p:cTn>
                              </p:par>
                            </p:childTnLst>
                          </p:cTn>
                        </p:par>
                        <p:par>
                          <p:cTn id="41" fill="hold" nodeType="afterGroup">
                            <p:stCondLst>
                              <p:cond delay="1500"/>
                            </p:stCondLst>
                            <p:childTnLst>
                              <p:par>
                                <p:cTn id="42" presetID="12" presetClass="entr" presetSubtype="4" fill="hold" nodeType="afterEffect">
                                  <p:stCondLst>
                                    <p:cond delay="0"/>
                                  </p:stCondLst>
                                  <p:childTnLst>
                                    <p:set>
                                      <p:cBhvr>
                                        <p:cTn id="43" dur="1" fill="hold">
                                          <p:stCondLst>
                                            <p:cond delay="0"/>
                                          </p:stCondLst>
                                        </p:cTn>
                                        <p:tgtEl>
                                          <p:spTgt spid="5129"/>
                                        </p:tgtEl>
                                        <p:attrNameLst>
                                          <p:attrName>style.visibility</p:attrName>
                                        </p:attrNameLst>
                                      </p:cBhvr>
                                      <p:to>
                                        <p:strVal val="visible"/>
                                      </p:to>
                                    </p:set>
                                    <p:animEffect transition="in" filter="slide(fromBottom)">
                                      <p:cBhvr>
                                        <p:cTn id="44" dur="500"/>
                                        <p:tgtEl>
                                          <p:spTgt spid="5129"/>
                                        </p:tgtEl>
                                      </p:cBhvr>
                                    </p:animEffect>
                                  </p:childTnLst>
                                </p:cTn>
                              </p:par>
                            </p:childTnLst>
                          </p:cTn>
                        </p:par>
                        <p:par>
                          <p:cTn id="45" fill="hold" nodeType="afterGroup">
                            <p:stCondLst>
                              <p:cond delay="2000"/>
                            </p:stCondLst>
                            <p:childTnLst>
                              <p:par>
                                <p:cTn id="46" presetID="3" presetClass="entr" presetSubtype="1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linds(horizontal)">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425575"/>
            <a:ext cx="61722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12. Spiel‘ Trumpf, wenn es der Partner verlangt</a:t>
            </a:r>
            <a:endParaRPr lang="de-DE" sz="2400" b="1" dirty="0">
              <a:solidFill>
                <a:schemeClr val="accent4">
                  <a:lumMod val="75000"/>
                </a:schemeClr>
              </a:solidFill>
              <a:latin typeface="+mn-lt"/>
              <a:cs typeface="+mn-cs"/>
            </a:endParaRPr>
          </a:p>
        </p:txBody>
      </p:sp>
      <p:sp>
        <p:nvSpPr>
          <p:cNvPr id="5" name="Textfeld 4"/>
          <p:cNvSpPr txBox="1"/>
          <p:nvPr/>
        </p:nvSpPr>
        <p:spPr>
          <a:xfrm>
            <a:off x="468313" y="1831975"/>
            <a:ext cx="7920037" cy="1477963"/>
          </a:xfrm>
          <a:prstGeom prst="rect">
            <a:avLst/>
          </a:prstGeom>
          <a:noFill/>
        </p:spPr>
        <p:txBody>
          <a:bodyPr>
            <a:spAutoFit/>
          </a:bodyPr>
          <a:lstStyle/>
          <a:p>
            <a:pPr fontAlgn="auto">
              <a:spcBef>
                <a:spcPts val="0"/>
              </a:spcBef>
              <a:spcAft>
                <a:spcPts val="0"/>
              </a:spcAft>
              <a:defRPr/>
            </a:pPr>
            <a:r>
              <a:rPr lang="de-DE" dirty="0">
                <a:latin typeface="+mn-lt"/>
                <a:cs typeface="+mn-cs"/>
              </a:rPr>
              <a:t>Der starke Partner lenkt das Spiel. Spiel‘ Trumpf wenn:</a:t>
            </a:r>
          </a:p>
          <a:p>
            <a:pPr marL="177800" indent="-177800" fontAlgn="auto">
              <a:spcBef>
                <a:spcPts val="0"/>
              </a:spcBef>
              <a:spcAft>
                <a:spcPts val="0"/>
              </a:spcAft>
              <a:buFont typeface="Arial" pitchFamily="34" charset="0"/>
              <a:buChar char="•"/>
              <a:defRPr/>
            </a:pPr>
            <a:r>
              <a:rPr lang="de-DE" dirty="0">
                <a:latin typeface="+mn-lt"/>
                <a:cs typeface="+mn-cs"/>
              </a:rPr>
              <a:t>Dein Partner die ganze Zeit Trumpf spielt.</a:t>
            </a:r>
          </a:p>
          <a:p>
            <a:pPr marL="177800" indent="-177800" fontAlgn="auto">
              <a:spcBef>
                <a:spcPts val="0"/>
              </a:spcBef>
              <a:spcAft>
                <a:spcPts val="0"/>
              </a:spcAft>
              <a:buFont typeface="Arial" pitchFamily="34" charset="0"/>
              <a:buChar char="•"/>
              <a:defRPr/>
            </a:pPr>
            <a:r>
              <a:rPr lang="de-DE" dirty="0">
                <a:latin typeface="+mn-lt"/>
                <a:cs typeface="+mn-cs"/>
              </a:rPr>
              <a:t>Dein Partner Trumpf durch eine vorzeitige Ansage fordert.</a:t>
            </a:r>
          </a:p>
          <a:p>
            <a:pPr marL="177800" indent="-177800" fontAlgn="auto">
              <a:spcBef>
                <a:spcPts val="0"/>
              </a:spcBef>
              <a:spcAft>
                <a:spcPts val="0"/>
              </a:spcAft>
              <a:buFont typeface="Arial" pitchFamily="34" charset="0"/>
              <a:buChar char="•"/>
              <a:defRPr/>
            </a:pPr>
            <a:r>
              <a:rPr lang="de-DE" dirty="0">
                <a:latin typeface="+mn-lt"/>
                <a:cs typeface="+mn-cs"/>
              </a:rPr>
              <a:t>Dein Partner „volltrumpf“ ist.</a:t>
            </a:r>
          </a:p>
          <a:p>
            <a:pPr marL="177800" indent="-177800" fontAlgn="auto">
              <a:spcBef>
                <a:spcPts val="0"/>
              </a:spcBef>
              <a:spcAft>
                <a:spcPts val="0"/>
              </a:spcAft>
              <a:buFont typeface="Arial" pitchFamily="34" charset="0"/>
              <a:buChar char="•"/>
              <a:defRPr/>
            </a:pPr>
            <a:r>
              <a:rPr lang="de-DE" dirty="0">
                <a:latin typeface="+mn-lt"/>
                <a:cs typeface="+mn-cs"/>
              </a:rPr>
              <a:t>Dein Partner eine Sprungansage macht. </a:t>
            </a:r>
            <a:endParaRPr lang="de-DE" dirty="0">
              <a:latin typeface="+mn-lt"/>
              <a:cs typeface="+mn-cs"/>
            </a:endParaRPr>
          </a:p>
        </p:txBody>
      </p:sp>
      <p:sp>
        <p:nvSpPr>
          <p:cNvPr id="39941" name="Textfeld 5"/>
          <p:cNvSpPr txBox="1">
            <a:spLocks noChangeArrowheads="1"/>
          </p:cNvSpPr>
          <p:nvPr/>
        </p:nvSpPr>
        <p:spPr bwMode="auto">
          <a:xfrm>
            <a:off x="395288" y="3289300"/>
            <a:ext cx="79930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Besonders der letzte Punkt ist wichtig: Macht Dein Partner eine Sprungansage (Re/90) oder gar (Re/60), so hat er keinen Fehlverlierer mehr, wohl aber ggf. Standasse. Du gefährdest Die Asse Deines Partners und seine hohe Absage, wenn Du jetzt nicht weiter Trumpf spielst. Nach einer Hochzeit (Einheirat mit Dulle ist das Kreuz As des Einheiraters durchgegangen. Im letzten Moment sagt der Hochzeiter Re-60 und hält folgendes Blatt:</a:t>
            </a:r>
          </a:p>
        </p:txBody>
      </p:sp>
      <p:pic>
        <p:nvPicPr>
          <p:cNvPr id="39942" name="Picture 2" descr="E:\Dropbox\Doppelkopf\Karten\Herz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5056188"/>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3" descr="E:\Dropbox\Doppelkopf\Karten\Pik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513" y="5056188"/>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4" descr="E:\Dropbox\Doppelkopf\Karten\Kreuz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988" y="50561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5" descr="E:\Dropbox\Doppelkopf\Karten\HerzZehn.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288" y="50561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4" descr="E:\Dropbox\Doppelkopf\Karten\Kreuz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0" y="50561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7" descr="E:\Dropbox\Doppelkopf\Karten\HerzA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19700" y="50561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8" descr="E:\Dropbox\Doppelkopf\Karten\PikAs - Kopi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5056188"/>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9" name="Picture 7" descr="E:\Dropbox\Doppelkopf\Karten\HerzAs.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5056188"/>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0" name="Picture 10" descr="E:\Dropbox\Doppelkopf\Karten\KreuzBube.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24300" y="505618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51" name="Picture 3" descr="E:\Dropbox\Doppelkopf\Karten\Pik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775" y="5056188"/>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Textfeld 17"/>
          <p:cNvSpPr txBox="1">
            <a:spLocks noChangeArrowheads="1"/>
          </p:cNvSpPr>
          <p:nvPr/>
        </p:nvSpPr>
        <p:spPr bwMode="auto">
          <a:xfrm>
            <a:off x="323850" y="6008688"/>
            <a:ext cx="2930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Fehlspiel gefährdet den Sieg.</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57066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13. Spiele so, dass Dein Partner hinten sitzen kann</a:t>
            </a:r>
            <a:endParaRPr lang="de-DE" sz="2400" b="1" dirty="0">
              <a:solidFill>
                <a:schemeClr val="accent4">
                  <a:lumMod val="75000"/>
                </a:schemeClr>
              </a:solidFill>
              <a:latin typeface="+mn-lt"/>
              <a:cs typeface="+mn-cs"/>
            </a:endParaRPr>
          </a:p>
        </p:txBody>
      </p:sp>
      <p:sp>
        <p:nvSpPr>
          <p:cNvPr id="5" name="Rechteck 4"/>
          <p:cNvSpPr/>
          <p:nvPr/>
        </p:nvSpPr>
        <p:spPr>
          <a:xfrm>
            <a:off x="468313" y="2276475"/>
            <a:ext cx="7920037" cy="2308225"/>
          </a:xfrm>
          <a:prstGeom prst="rect">
            <a:avLst/>
          </a:prstGeom>
        </p:spPr>
        <p:txBody>
          <a:bodyPr>
            <a:spAutoFit/>
          </a:bodyPr>
          <a:lstStyle/>
          <a:p>
            <a:pPr fontAlgn="auto">
              <a:spcBef>
                <a:spcPts val="0"/>
              </a:spcBef>
              <a:spcAft>
                <a:spcPts val="0"/>
              </a:spcAft>
              <a:defRPr/>
            </a:pPr>
            <a:r>
              <a:rPr lang="de-DE" dirty="0">
                <a:latin typeface="+mn-lt"/>
                <a:cs typeface="+mn-cs"/>
              </a:rPr>
              <a:t>Der Schwache versucht, den Starken so oft wie möglich im nächsten Stich an letzter Position sitzen zu lassen.</a:t>
            </a:r>
          </a:p>
          <a:p>
            <a:pPr fontAlgn="auto">
              <a:spcBef>
                <a:spcPts val="0"/>
              </a:spcBef>
              <a:spcAft>
                <a:spcPts val="0"/>
              </a:spcAft>
              <a:defRPr/>
            </a:pPr>
            <a:endParaRPr lang="de-DE" dirty="0">
              <a:latin typeface="+mn-lt"/>
              <a:cs typeface="+mn-cs"/>
            </a:endParaRPr>
          </a:p>
          <a:p>
            <a:pPr fontAlgn="auto">
              <a:spcBef>
                <a:spcPts val="0"/>
              </a:spcBef>
              <a:spcAft>
                <a:spcPts val="0"/>
              </a:spcAft>
              <a:defRPr/>
            </a:pPr>
            <a:r>
              <a:rPr lang="de-DE" dirty="0">
                <a:latin typeface="+mn-lt"/>
                <a:cs typeface="+mn-cs"/>
              </a:rPr>
              <a:t>Der Vorteil ist:</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Der hinten sitzende kann passgenau stechen.</a:t>
            </a:r>
          </a:p>
          <a:p>
            <a:pPr marL="177800" indent="-177800" fontAlgn="auto">
              <a:spcBef>
                <a:spcPts val="0"/>
              </a:spcBef>
              <a:spcAft>
                <a:spcPts val="0"/>
              </a:spcAft>
              <a:buFont typeface="Arial" pitchFamily="34" charset="0"/>
              <a:buChar char="•"/>
              <a:defRPr/>
            </a:pPr>
            <a:r>
              <a:rPr lang="de-DE" dirty="0">
                <a:latin typeface="+mn-lt"/>
                <a:cs typeface="+mn-cs"/>
              </a:rPr>
              <a:t>Es kann entschieden werden ob überhaupt gestochen werden soll oder eine Stich mit niedriger Augenzahl „durchgelassen wird“.</a:t>
            </a:r>
            <a:endParaRPr lang="de-DE" dirty="0">
              <a:latin typeface="+mn-lt"/>
              <a:cs typeface="+mn-cs"/>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89292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14. Nicht vorstechen: Zweiter Mann so klein er kann.</a:t>
            </a:r>
            <a:endParaRPr lang="de-DE" sz="2400" b="1" dirty="0">
              <a:solidFill>
                <a:schemeClr val="accent4">
                  <a:lumMod val="75000"/>
                </a:schemeClr>
              </a:solidFill>
              <a:latin typeface="+mn-lt"/>
              <a:cs typeface="+mn-cs"/>
            </a:endParaRPr>
          </a:p>
        </p:txBody>
      </p:sp>
      <p:sp>
        <p:nvSpPr>
          <p:cNvPr id="41988" name="Rechteck 4"/>
          <p:cNvSpPr>
            <a:spLocks noChangeArrowheads="1"/>
          </p:cNvSpPr>
          <p:nvPr/>
        </p:nvSpPr>
        <p:spPr bwMode="auto">
          <a:xfrm>
            <a:off x="539750" y="2205038"/>
            <a:ext cx="79200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Es ist unnötig und Verschwendung, hoch an Pos. 2 zu stechen. Der Partner hinten kann ja immer noch und meist besser, weil passgenauer stechen. Besonders wenn er an Pos 4 sitzt.</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53340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15a. Übersteche Deinen Partner nicht ….</a:t>
            </a:r>
            <a:endParaRPr lang="de-DE" sz="2400" b="1" dirty="0">
              <a:solidFill>
                <a:schemeClr val="accent4">
                  <a:lumMod val="75000"/>
                </a:schemeClr>
              </a:solidFill>
              <a:latin typeface="+mn-lt"/>
              <a:cs typeface="+mn-cs"/>
            </a:endParaRPr>
          </a:p>
        </p:txBody>
      </p:sp>
      <p:sp>
        <p:nvSpPr>
          <p:cNvPr id="5" name="Textfeld 4"/>
          <p:cNvSpPr txBox="1"/>
          <p:nvPr/>
        </p:nvSpPr>
        <p:spPr>
          <a:xfrm>
            <a:off x="1077913" y="1989138"/>
            <a:ext cx="5543550" cy="368300"/>
          </a:xfrm>
          <a:prstGeom prst="rect">
            <a:avLst/>
          </a:prstGeom>
          <a:noFill/>
        </p:spPr>
        <p:txBody>
          <a:bodyPr>
            <a:spAutoFit/>
          </a:bodyPr>
          <a:lstStyle/>
          <a:p>
            <a:pPr fontAlgn="auto">
              <a:spcBef>
                <a:spcPts val="0"/>
              </a:spcBef>
              <a:spcAft>
                <a:spcPts val="0"/>
              </a:spcAft>
              <a:defRPr/>
            </a:pPr>
            <a:r>
              <a:rPr lang="de-DE" b="1" dirty="0">
                <a:solidFill>
                  <a:schemeClr val="accent4">
                    <a:lumMod val="75000"/>
                  </a:schemeClr>
                </a:solidFill>
                <a:latin typeface="+mn-lt"/>
                <a:cs typeface="+mn-cs"/>
              </a:rPr>
              <a:t>keine Blaue bei unklarer Partnerschaft.</a:t>
            </a:r>
            <a:endParaRPr lang="de-DE" b="1" dirty="0">
              <a:solidFill>
                <a:schemeClr val="accent4">
                  <a:lumMod val="75000"/>
                </a:schemeClr>
              </a:solidFill>
              <a:latin typeface="+mn-lt"/>
              <a:cs typeface="+mn-cs"/>
            </a:endParaRPr>
          </a:p>
        </p:txBody>
      </p:sp>
      <p:sp>
        <p:nvSpPr>
          <p:cNvPr id="43013" name="Rechteck 5"/>
          <p:cNvSpPr>
            <a:spLocks noChangeArrowheads="1"/>
          </p:cNvSpPr>
          <p:nvPr/>
        </p:nvSpPr>
        <p:spPr bwMode="auto">
          <a:xfrm>
            <a:off x="468313" y="2420938"/>
            <a:ext cx="8135937"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Neben 3a. "Partnerabstich ist immer falsch" gilt auch hier: Seinem Partner einen sicheren Stich zu überstechen, stellt immer eine Stichvernichtung dar. Ein deutliches und wie fast immer bei Stichvernichtungen katastrophales Beispiel: Re-Partner spielt bei noch ungeklärter Partnerschaft die Pik-Dame / Blaue vor, welche man selbst nun mit Kreuzdame oder Alter übersticht. Ein wichtiger Trumpf wird unnötig vernichtet, ein Stich geht verloren.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201613" y="1628775"/>
            <a:ext cx="878840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15b. Stich keine Standkarte vom Partner, wenn Du abwerfen kannst</a:t>
            </a:r>
            <a:endParaRPr lang="de-DE" sz="2400" b="1" dirty="0">
              <a:solidFill>
                <a:schemeClr val="accent4">
                  <a:lumMod val="75000"/>
                </a:schemeClr>
              </a:solidFill>
              <a:latin typeface="+mn-lt"/>
              <a:cs typeface="+mn-cs"/>
            </a:endParaRPr>
          </a:p>
        </p:txBody>
      </p:sp>
      <p:sp>
        <p:nvSpPr>
          <p:cNvPr id="5" name="Rechteck 4"/>
          <p:cNvSpPr/>
          <p:nvPr/>
        </p:nvSpPr>
        <p:spPr>
          <a:xfrm>
            <a:off x="250825" y="2492375"/>
            <a:ext cx="8497888" cy="2862263"/>
          </a:xfrm>
          <a:prstGeom prst="rect">
            <a:avLst/>
          </a:prstGeom>
        </p:spPr>
        <p:txBody>
          <a:bodyPr>
            <a:spAutoFit/>
          </a:bodyPr>
          <a:lstStyle/>
          <a:p>
            <a:pPr fontAlgn="auto">
              <a:spcBef>
                <a:spcPts val="0"/>
              </a:spcBef>
              <a:spcAft>
                <a:spcPts val="0"/>
              </a:spcAft>
              <a:defRPr/>
            </a:pPr>
            <a:r>
              <a:rPr lang="de-DE" dirty="0">
                <a:latin typeface="+mn-lt"/>
                <a:cs typeface="+mn-cs"/>
              </a:rPr>
              <a:t>Eine Standkarte ist in ihrer jeweiligen Farbe die höchste der noch nicht ausgespielten Karten. Meist ein As im zweiten </a:t>
            </a:r>
            <a:r>
              <a:rPr lang="de-DE" dirty="0" err="1">
                <a:latin typeface="+mn-lt"/>
                <a:cs typeface="+mn-cs"/>
              </a:rPr>
              <a:t>Farblauf</a:t>
            </a:r>
            <a:r>
              <a:rPr lang="de-DE" dirty="0">
                <a:latin typeface="+mn-lt"/>
                <a:cs typeface="+mn-cs"/>
              </a:rPr>
              <a:t>. Solche Standkarten des Partners sollte man nicht abstechen! Fast immer ist ein Abwurf besser.</a:t>
            </a:r>
          </a:p>
          <a:p>
            <a:pPr fontAlgn="auto">
              <a:spcBef>
                <a:spcPts val="0"/>
              </a:spcBef>
              <a:spcAft>
                <a:spcPts val="0"/>
              </a:spcAft>
              <a:defRPr/>
            </a:pPr>
            <a:endParaRPr lang="de-DE" dirty="0">
              <a:latin typeface="+mn-lt"/>
              <a:cs typeface="+mn-cs"/>
            </a:endParaRPr>
          </a:p>
          <a:p>
            <a:pPr marL="177800" indent="-177800" fontAlgn="auto">
              <a:spcBef>
                <a:spcPts val="0"/>
              </a:spcBef>
              <a:spcAft>
                <a:spcPts val="0"/>
              </a:spcAft>
              <a:buFont typeface="Arial" pitchFamily="34" charset="0"/>
              <a:buChar char="•"/>
              <a:defRPr/>
            </a:pPr>
            <a:r>
              <a:rPr lang="de-DE" dirty="0">
                <a:latin typeface="+mn-lt"/>
                <a:cs typeface="+mn-cs"/>
              </a:rPr>
              <a:t>Müssen alle Gegner bedienen, hast Du einen Trumpf und i.d.R. auch Augen verschwendet. Oft fehlt dieser Trumpf dann am Ende.</a:t>
            </a:r>
          </a:p>
          <a:p>
            <a:pPr marL="177800" indent="-177800" fontAlgn="auto">
              <a:spcBef>
                <a:spcPts val="0"/>
              </a:spcBef>
              <a:spcAft>
                <a:spcPts val="0"/>
              </a:spcAft>
              <a:buFont typeface="Arial" pitchFamily="34" charset="0"/>
              <a:buChar char="•"/>
              <a:defRPr/>
            </a:pPr>
            <a:r>
              <a:rPr lang="de-DE" dirty="0">
                <a:latin typeface="+mn-lt"/>
                <a:cs typeface="+mn-cs"/>
              </a:rPr>
              <a:t>Ist der Gegner auch frei, übersticht er einen kleinen Trumpf von Dir sowieso. </a:t>
            </a:r>
          </a:p>
          <a:p>
            <a:pPr marL="177800" indent="-177800" fontAlgn="auto">
              <a:spcBef>
                <a:spcPts val="0"/>
              </a:spcBef>
              <a:spcAft>
                <a:spcPts val="0"/>
              </a:spcAft>
              <a:buFont typeface="Arial" pitchFamily="34" charset="0"/>
              <a:buChar char="•"/>
              <a:defRPr/>
            </a:pPr>
            <a:r>
              <a:rPr lang="de-DE" dirty="0">
                <a:latin typeface="+mn-lt"/>
                <a:cs typeface="+mn-cs"/>
              </a:rPr>
              <a:t>Ein hoher Stehtrumpf (</a:t>
            </a:r>
            <a:r>
              <a:rPr lang="de-DE" dirty="0" err="1">
                <a:latin typeface="+mn-lt"/>
                <a:cs typeface="+mn-cs"/>
              </a:rPr>
              <a:t>Dulle</a:t>
            </a:r>
            <a:r>
              <a:rPr lang="de-DE" dirty="0">
                <a:latin typeface="+mn-lt"/>
                <a:cs typeface="+mn-cs"/>
              </a:rPr>
              <a:t>, Alte) macht zu 100% seine 20-25 Augen. Nimmst Du ihn in einem Stich, der zu über 50% ohnehin Euch gehört, verlierst Du sicher - zumindest auf Dauer.</a:t>
            </a:r>
            <a:endParaRPr lang="de-DE" dirty="0">
              <a:latin typeface="+mn-lt"/>
              <a:cs typeface="+mn-cs"/>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572250"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16. Schütze Eure Stechfarbe: Herz nach vermeiden</a:t>
            </a:r>
            <a:endParaRPr lang="de-DE" sz="2400" b="1" dirty="0">
              <a:solidFill>
                <a:schemeClr val="accent4">
                  <a:lumMod val="75000"/>
                </a:schemeClr>
              </a:solidFill>
              <a:latin typeface="+mn-lt"/>
              <a:cs typeface="+mn-cs"/>
            </a:endParaRPr>
          </a:p>
        </p:txBody>
      </p:sp>
      <p:sp>
        <p:nvSpPr>
          <p:cNvPr id="45060" name="Rechteck 4"/>
          <p:cNvSpPr>
            <a:spLocks noChangeArrowheads="1"/>
          </p:cNvSpPr>
          <p:nvPr/>
        </p:nvSpPr>
        <p:spPr bwMode="auto">
          <a:xfrm>
            <a:off x="395288" y="2276475"/>
            <a:ext cx="8353425"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Spiele die Stechfarbe Deines Partners so früh wie möglich nach, es sei denn, Du riskierst eine Falle (11), wenn Du noch zu viele davon hältst und der Partner nicht hinten sitzt.</a:t>
            </a:r>
          </a:p>
          <a:p>
            <a:r>
              <a:rPr lang="de-DE" altLang="de-DE"/>
              <a:t> </a:t>
            </a:r>
            <a:br>
              <a:rPr lang="de-DE" altLang="de-DE"/>
            </a:br>
            <a:r>
              <a:rPr lang="de-DE" altLang="de-DE"/>
              <a:t>Spiele nie eine schon mal gelaufene Fehlfarbe nach (am schlimmsten ist dabei noch ein zweiter Herzlauf), wenn du selbst eine andere Fehlfarbe stechen kannst, Du machst Dir diese Stärke/Stechmöglichkeit selbst kaputt, wenn die Gegner Deine Stechfarbe abwerfen und dann mitstechen können. </a:t>
            </a:r>
          </a:p>
          <a:p>
            <a:endParaRPr lang="de-DE" altLang="de-DE"/>
          </a:p>
          <a:p>
            <a:r>
              <a:rPr lang="de-DE" altLang="de-DE"/>
              <a:t>Mit Herz, zumindest im zweiten Lauf, wird am meisten kaputt gemacht. "Wer Herz nachspielt, weiß nichts und will nichts"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56907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17. </a:t>
            </a:r>
            <a:r>
              <a:rPr lang="de-DE" sz="2400" b="1" dirty="0" err="1">
                <a:solidFill>
                  <a:schemeClr val="accent4">
                    <a:lumMod val="75000"/>
                  </a:schemeClr>
                </a:solidFill>
                <a:latin typeface="+mn-lt"/>
                <a:cs typeface="+mn-cs"/>
              </a:rPr>
              <a:t>Dulle</a:t>
            </a:r>
            <a:r>
              <a:rPr lang="de-DE" sz="2400" b="1" dirty="0">
                <a:solidFill>
                  <a:schemeClr val="accent4">
                    <a:lumMod val="75000"/>
                  </a:schemeClr>
                </a:solidFill>
                <a:latin typeface="+mn-lt"/>
                <a:cs typeface="+mn-cs"/>
              </a:rPr>
              <a:t> an Pos. 4 nicht zum „vollmachen“ nutzen</a:t>
            </a:r>
            <a:endParaRPr lang="de-DE" sz="2400" b="1" dirty="0">
              <a:solidFill>
                <a:schemeClr val="accent4">
                  <a:lumMod val="75000"/>
                </a:schemeClr>
              </a:solidFill>
              <a:latin typeface="+mn-lt"/>
              <a:cs typeface="+mn-cs"/>
            </a:endParaRPr>
          </a:p>
        </p:txBody>
      </p:sp>
      <p:sp>
        <p:nvSpPr>
          <p:cNvPr id="46084" name="Rechteck 4"/>
          <p:cNvSpPr>
            <a:spLocks noChangeArrowheads="1"/>
          </p:cNvSpPr>
          <p:nvPr/>
        </p:nvSpPr>
        <p:spPr bwMode="auto">
          <a:xfrm>
            <a:off x="539750" y="2205038"/>
            <a:ext cx="799306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Eine Dulle erzielt immer leicht 25 Augen. Sie für einen zusätzlichen Sonderpunkt zu opfern, verliert erstens meist den Sonderpunkt, den man ohnehin alle 30 Augen bekommt, und zweitens nicht selten das gesamte Spiel. Dulle für Doko kann sich nur leisten, wer die Hände voller schwarzer Damen hat.</a:t>
            </a:r>
          </a:p>
        </p:txBody>
      </p:sp>
      <p:pic>
        <p:nvPicPr>
          <p:cNvPr id="46085" name="Picture 2" descr="E:\Dropbox\Doppelkopf\Karten\Pik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34290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icture 3" descr="E:\Dropbox\Doppelkopf\Karten\Pik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3429000"/>
            <a:ext cx="5619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2" descr="E:\Dropbox\Doppelkopf\Karten\PikZeh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342900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4" descr="E:\Dropbox\Doppelkopf\Karten\Karo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0950" y="48133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9" name="Picture 5" descr="E:\Dropbox\Doppelkopf\Karten\HerzZehn.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48133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icture 6" descr="E:\Dropbox\Doppelkopf\Karten\HerzBub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0238" y="4813300"/>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1" name="Textfeld 11"/>
          <p:cNvSpPr txBox="1">
            <a:spLocks noChangeArrowheads="1"/>
          </p:cNvSpPr>
          <p:nvPr/>
        </p:nvSpPr>
        <p:spPr bwMode="auto">
          <a:xfrm>
            <a:off x="539750" y="4365625"/>
            <a:ext cx="1028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 hältst</a:t>
            </a:r>
          </a:p>
        </p:txBody>
      </p:sp>
      <p:sp>
        <p:nvSpPr>
          <p:cNvPr id="46092" name="Textfeld 12"/>
          <p:cNvSpPr txBox="1">
            <a:spLocks noChangeArrowheads="1"/>
          </p:cNvSpPr>
          <p:nvPr/>
        </p:nvSpPr>
        <p:spPr bwMode="auto">
          <a:xfrm>
            <a:off x="2843213" y="3860800"/>
            <a:ext cx="5689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Dulle ist ein Fehler: Nimmst Du die Dulle, dann bekommst Du vielleicht nur diesen einen Stich. Nimmst du den Buben, dann bekommst Du mit Sicherheit noch einen zweiten. Oft verliert „Dulle zum vollmachen“ das Spiel.</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5037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18a. Gabel setzen, nicht reinfallen</a:t>
            </a:r>
            <a:endParaRPr lang="de-DE" sz="2400" b="1" dirty="0">
              <a:solidFill>
                <a:schemeClr val="accent4">
                  <a:lumMod val="75000"/>
                </a:schemeClr>
              </a:solidFill>
              <a:latin typeface="+mn-lt"/>
              <a:cs typeface="+mn-cs"/>
            </a:endParaRPr>
          </a:p>
        </p:txBody>
      </p:sp>
      <p:sp>
        <p:nvSpPr>
          <p:cNvPr id="47108" name="Rechteck 4"/>
          <p:cNvSpPr>
            <a:spLocks noChangeArrowheads="1"/>
          </p:cNvSpPr>
          <p:nvPr/>
        </p:nvSpPr>
        <p:spPr bwMode="auto">
          <a:xfrm>
            <a:off x="539750" y="2060575"/>
            <a:ext cx="8135938"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Eine Gabel nennt man das Halten von höchster und dritthöchster der verbliebenen Karten - meist Trumpf - in einem Spiel auf einer Hand, während bei einem Gegner noch die zweithöchste und eine niedrigere gleicher Farbe sitzt. Wer nun aufspielen - muss, verliert einen Stich. </a:t>
            </a:r>
          </a:p>
          <a:p>
            <a:r>
              <a:rPr lang="de-DE" altLang="de-DE"/>
              <a:t>Ein Etappenziel für das Endspiel besteht also darin, solche Gabelsituationen aufzubauen, bzw. sie zu vermeiden.</a:t>
            </a:r>
          </a:p>
        </p:txBody>
      </p:sp>
      <p:pic>
        <p:nvPicPr>
          <p:cNvPr id="47109" name="Picture 2" descr="E:\Dropbox\Doppelkopf\Karten\HerzDam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36562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3" descr="E:\Dropbox\Doppelkopf\Karten\Kreuz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213" y="43656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1" name="Picture 6" descr="E:\Dropbox\Doppelkopf\Karten\KreuzBub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4365625"/>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2" name="Picture 7" descr="E:\Dropbox\Doppelkopf\Karten\PikDam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6238" y="4365625"/>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3" name="Textfeld 10"/>
          <p:cNvSpPr txBox="1">
            <a:spLocks noChangeArrowheads="1"/>
          </p:cNvSpPr>
          <p:nvPr/>
        </p:nvSpPr>
        <p:spPr bwMode="auto">
          <a:xfrm>
            <a:off x="611188" y="3933825"/>
            <a:ext cx="898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Re hält:</a:t>
            </a:r>
          </a:p>
        </p:txBody>
      </p:sp>
      <p:sp>
        <p:nvSpPr>
          <p:cNvPr id="47114" name="Textfeld 11"/>
          <p:cNvSpPr txBox="1">
            <a:spLocks noChangeArrowheads="1"/>
          </p:cNvSpPr>
          <p:nvPr/>
        </p:nvSpPr>
        <p:spPr bwMode="auto">
          <a:xfrm>
            <a:off x="2843213" y="3933825"/>
            <a:ext cx="1284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Kontra hält:</a:t>
            </a:r>
          </a:p>
        </p:txBody>
      </p:sp>
      <p:sp>
        <p:nvSpPr>
          <p:cNvPr id="47115" name="Textfeld 12"/>
          <p:cNvSpPr txBox="1">
            <a:spLocks noChangeArrowheads="1"/>
          </p:cNvSpPr>
          <p:nvPr/>
        </p:nvSpPr>
        <p:spPr bwMode="auto">
          <a:xfrm>
            <a:off x="4572000" y="4292600"/>
            <a:ext cx="40322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Versuche so zu spielen, dass Kontra das Aufspielrecht erhält,  dann bekommt Re beide Stiche, sonst nur einen.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357313"/>
            <a:ext cx="4503737" cy="461962"/>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18a. Gabel setzen, nicht reinfallen</a:t>
            </a:r>
            <a:endParaRPr lang="de-DE" sz="2400" b="1" dirty="0">
              <a:solidFill>
                <a:schemeClr val="accent4">
                  <a:lumMod val="75000"/>
                </a:schemeClr>
              </a:solidFill>
              <a:latin typeface="+mn-lt"/>
              <a:cs typeface="+mn-cs"/>
            </a:endParaRPr>
          </a:p>
        </p:txBody>
      </p:sp>
      <p:pic>
        <p:nvPicPr>
          <p:cNvPr id="48132" name="Picture 2" descr="E:\Dropbox\Doppelkopf\Karten\HerzDa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5813" y="3019425"/>
            <a:ext cx="5334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3" descr="E:\Dropbox\Doppelkopf\Karten\KreuzDam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9550" y="301942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6" descr="E:\Dropbox\Doppelkopf\Karten\KreuzBub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338" y="4456113"/>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5" name="Picture 7" descr="E:\Dropbox\Doppelkopf\Karten\PikDam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550" y="3025775"/>
            <a:ext cx="561975"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6" name="Picture 2" descr="E:\Dropbox\Doppelkopf\Karten\KaroDam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3" y="3025775"/>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7" name="Picture 3" descr="E:\Dropbox\Doppelkopf\Karten\KaroAs.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8038" y="4456113"/>
            <a:ext cx="5619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8" name="Picture 4" descr="E:\Dropbox\Doppelkopf\Karten\KaroDame.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4456113"/>
            <a:ext cx="5715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E:\Dropbox\Doppelkopf\Karten\KaroZeh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39975" y="3016250"/>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6" descr="E:\Dropbox\Doppelkopf\Karten\PikBube.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59113" y="2463800"/>
            <a:ext cx="57150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7" descr="E:\Dropbox\Doppelkopf\Karten\KreuzBub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7613" y="3016250"/>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feld 18"/>
          <p:cNvSpPr txBox="1">
            <a:spLocks noChangeArrowheads="1"/>
          </p:cNvSpPr>
          <p:nvPr/>
        </p:nvSpPr>
        <p:spPr bwMode="auto">
          <a:xfrm>
            <a:off x="4211638" y="4297363"/>
            <a:ext cx="4537075" cy="120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Du bist Re, der Gegner hat 118 Punkte. Fuchs in den Stich des Partners verliert das Spiel.Übernahme mit Karo Dame (Gabel) gewinnt das Spiel. (3b, 13).</a:t>
            </a:r>
          </a:p>
        </p:txBody>
      </p:sp>
      <p:pic>
        <p:nvPicPr>
          <p:cNvPr id="20" name="Picture 5" descr="E:\Dropbox\Doppelkopf\Karten\KaroZehn.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8588" y="3024188"/>
            <a:ext cx="552450"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E:\Dropbox\Doppelkopf\Karten\KreuzBub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9538" y="3005138"/>
            <a:ext cx="5715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childTnLst>
                          </p:cTn>
                        </p:par>
                        <p:par>
                          <p:cTn id="8" fill="hold" nodeType="afterGroup">
                            <p:stCondLst>
                              <p:cond delay="500"/>
                            </p:stCondLst>
                            <p:childTnLst>
                              <p:par>
                                <p:cTn id="9" presetID="12" presetClass="entr" presetSubtype="4" fill="hold" nodeType="afterEffect">
                                  <p:stCondLst>
                                    <p:cond delay="0"/>
                                  </p:stCondLst>
                                  <p:childTnLst>
                                    <p:set>
                                      <p:cBhvr>
                                        <p:cTn id="10" dur="1" fill="hold">
                                          <p:stCondLst>
                                            <p:cond delay="0"/>
                                          </p:stCondLst>
                                        </p:cTn>
                                        <p:tgtEl>
                                          <p:spTgt spid="9221"/>
                                        </p:tgtEl>
                                        <p:attrNameLst>
                                          <p:attrName>style.visibility</p:attrName>
                                        </p:attrNameLst>
                                      </p:cBhvr>
                                      <p:to>
                                        <p:strVal val="visible"/>
                                      </p:to>
                                    </p:set>
                                    <p:animEffect transition="in" filter="slide(fromBottom)">
                                      <p:cBhvr>
                                        <p:cTn id="11" dur="500"/>
                                        <p:tgtEl>
                                          <p:spTgt spid="9221"/>
                                        </p:tgtEl>
                                      </p:cBhvr>
                                    </p:animEffect>
                                  </p:childTnLst>
                                </p:cTn>
                              </p:par>
                            </p:childTnLst>
                          </p:cTn>
                        </p:par>
                        <p:par>
                          <p:cTn id="12" fill="hold" nodeType="afterGroup">
                            <p:stCondLst>
                              <p:cond delay="1000"/>
                            </p:stCondLst>
                            <p:childTnLst>
                              <p:par>
                                <p:cTn id="13" presetID="12" presetClass="entr" presetSubtype="4" fill="hold" nodeType="afterEffect">
                                  <p:stCondLst>
                                    <p:cond delay="0"/>
                                  </p:stCondLst>
                                  <p:childTnLst>
                                    <p:set>
                                      <p:cBhvr>
                                        <p:cTn id="14" dur="1" fill="hold">
                                          <p:stCondLst>
                                            <p:cond delay="0"/>
                                          </p:stCondLst>
                                        </p:cTn>
                                        <p:tgtEl>
                                          <p:spTgt spid="9222"/>
                                        </p:tgtEl>
                                        <p:attrNameLst>
                                          <p:attrName>style.visibility</p:attrName>
                                        </p:attrNameLst>
                                      </p:cBhvr>
                                      <p:to>
                                        <p:strVal val="visible"/>
                                      </p:to>
                                    </p:set>
                                    <p:animEffect transition="in" filter="slide(fromBottom)">
                                      <p:cBhvr>
                                        <p:cTn id="15" dur="500"/>
                                        <p:tgtEl>
                                          <p:spTgt spid="9222"/>
                                        </p:tgtEl>
                                      </p:cBhvr>
                                    </p:animEffect>
                                  </p:childTnLst>
                                </p:cTn>
                              </p:par>
                            </p:childTnLst>
                          </p:cTn>
                        </p:par>
                        <p:par>
                          <p:cTn id="16" fill="hold" nodeType="afterGroup">
                            <p:stCondLst>
                              <p:cond delay="1500"/>
                            </p:stCondLst>
                            <p:childTnLst>
                              <p:par>
                                <p:cTn id="17" presetID="3" presetClass="exit" presetSubtype="10" fill="hold" nodeType="afterEffect">
                                  <p:stCondLst>
                                    <p:cond delay="0"/>
                                  </p:stCondLst>
                                  <p:childTnLst>
                                    <p:animEffect transition="out" filter="blinds(horizontal)">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childTnLst>
                          </p:cTn>
                        </p:par>
                        <p:par>
                          <p:cTn id="20" fill="hold" nodeType="afterGroup">
                            <p:stCondLst>
                              <p:cond delay="2000"/>
                            </p:stCondLst>
                            <p:childTnLst>
                              <p:par>
                                <p:cTn id="21" presetID="12" presetClass="entr" presetSubtype="4" fill="hold" nodeType="afterEffect">
                                  <p:stCondLst>
                                    <p:cond delay="0"/>
                                  </p:stCondLst>
                                  <p:childTnLst>
                                    <p:set>
                                      <p:cBhvr>
                                        <p:cTn id="22" dur="1" fill="hold">
                                          <p:stCondLst>
                                            <p:cond delay="0"/>
                                          </p:stCondLst>
                                        </p:cTn>
                                        <p:tgtEl>
                                          <p:spTgt spid="9223"/>
                                        </p:tgtEl>
                                        <p:attrNameLst>
                                          <p:attrName>style.visibility</p:attrName>
                                        </p:attrNameLst>
                                      </p:cBhvr>
                                      <p:to>
                                        <p:strVal val="visible"/>
                                      </p:to>
                                    </p:set>
                                    <p:animEffect transition="in" filter="slide(fromBottom)">
                                      <p:cBhvr>
                                        <p:cTn id="23" dur="500"/>
                                        <p:tgtEl>
                                          <p:spTgt spid="9223"/>
                                        </p:tgtEl>
                                      </p:cBhvr>
                                    </p:animEffect>
                                  </p:childTnLst>
                                </p:cTn>
                              </p:par>
                            </p:childTnLst>
                          </p:cTn>
                        </p:par>
                        <p:par>
                          <p:cTn id="24" fill="hold" nodeType="afterGroup">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linds(horizont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690562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18b. Spiele von den letzten drei Karten aus der Mitte</a:t>
            </a:r>
            <a:endParaRPr lang="de-DE" sz="2400" b="1" dirty="0">
              <a:solidFill>
                <a:schemeClr val="accent4">
                  <a:lumMod val="75000"/>
                </a:schemeClr>
              </a:solidFill>
              <a:latin typeface="+mn-lt"/>
              <a:cs typeface="+mn-cs"/>
            </a:endParaRPr>
          </a:p>
        </p:txBody>
      </p:sp>
      <p:sp>
        <p:nvSpPr>
          <p:cNvPr id="49156" name="Rechteck 4"/>
          <p:cNvSpPr>
            <a:spLocks noChangeArrowheads="1"/>
          </p:cNvSpPr>
          <p:nvPr/>
        </p:nvSpPr>
        <p:spPr bwMode="auto">
          <a:xfrm>
            <a:off x="539750" y="2276475"/>
            <a:ext cx="81359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Ziel ist es, noch zwei der restlichen drei Stiche zu machen. Die besten Chancen dazu eröffnet die mittlere Karte.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4594225"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19. Charly nur, wenn Du sicher bist</a:t>
            </a:r>
            <a:endParaRPr lang="de-DE" sz="2400" b="1" dirty="0">
              <a:solidFill>
                <a:schemeClr val="accent4">
                  <a:lumMod val="75000"/>
                </a:schemeClr>
              </a:solidFill>
              <a:latin typeface="+mn-lt"/>
              <a:cs typeface="+mn-cs"/>
            </a:endParaRPr>
          </a:p>
        </p:txBody>
      </p:sp>
      <p:sp>
        <p:nvSpPr>
          <p:cNvPr id="50180" name="Rechteck 4"/>
          <p:cNvSpPr>
            <a:spLocks noChangeArrowheads="1"/>
          </p:cNvSpPr>
          <p:nvPr/>
        </p:nvSpPr>
        <p:spPr bwMode="auto">
          <a:xfrm>
            <a:off x="468313" y="2205038"/>
            <a:ext cx="8207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Riskiere durch Damenabwurf keinen Stich- und Spielverlust, wenn Du Dir nicht sicher bist, dass Du den Stich mit Charly auch machst.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1928812"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20. Mitzählen</a:t>
            </a:r>
            <a:endParaRPr lang="de-DE" sz="2400" b="1" dirty="0">
              <a:solidFill>
                <a:schemeClr val="accent4">
                  <a:lumMod val="75000"/>
                </a:schemeClr>
              </a:solidFill>
              <a:latin typeface="+mn-lt"/>
              <a:cs typeface="+mn-cs"/>
            </a:endParaRPr>
          </a:p>
        </p:txBody>
      </p:sp>
      <p:sp>
        <p:nvSpPr>
          <p:cNvPr id="51204" name="Rechteck 4"/>
          <p:cNvSpPr>
            <a:spLocks noChangeArrowheads="1"/>
          </p:cNvSpPr>
          <p:nvPr/>
        </p:nvSpPr>
        <p:spPr bwMode="auto">
          <a:xfrm>
            <a:off x="539750" y="2276475"/>
            <a:ext cx="79200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a:t>Fange an, die gefallenen Karten bzw. Augen mitzuzählen. Das eröffnet gerade im Endspiel die richtigen Züge, zu entscheiden, ob man noch wegbleiben kann, oder schon stechen muss. Fange damit an, Dullen und die Damen zu zählen.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el 1"/>
          <p:cNvSpPr>
            <a:spLocks noGrp="1"/>
          </p:cNvSpPr>
          <p:nvPr>
            <p:ph type="title"/>
          </p:nvPr>
        </p:nvSpPr>
        <p:spPr>
          <a:xfrm>
            <a:off x="179388" y="333375"/>
            <a:ext cx="8229600" cy="1143000"/>
          </a:xfrm>
        </p:spPr>
        <p:txBody>
          <a:bodyPr/>
          <a:lstStyle/>
          <a:p>
            <a:r>
              <a:rPr lang="de-DE" altLang="de-DE" smtClean="0"/>
              <a:t>Stoni‘s 20 Doko-Regeln</a:t>
            </a:r>
          </a:p>
        </p:txBody>
      </p:sp>
      <p:sp>
        <p:nvSpPr>
          <p:cNvPr id="4" name="Textfeld 3"/>
          <p:cNvSpPr txBox="1"/>
          <p:nvPr/>
        </p:nvSpPr>
        <p:spPr>
          <a:xfrm>
            <a:off x="468313" y="1628775"/>
            <a:ext cx="3817937" cy="461963"/>
          </a:xfrm>
          <a:prstGeom prst="rect">
            <a:avLst/>
          </a:prstGeom>
          <a:noFill/>
        </p:spPr>
        <p:txBody>
          <a:bodyPr wrap="none">
            <a:spAutoFit/>
          </a:bodyPr>
          <a:lstStyle/>
          <a:p>
            <a:pPr fontAlgn="auto">
              <a:spcBef>
                <a:spcPts val="0"/>
              </a:spcBef>
              <a:spcAft>
                <a:spcPts val="0"/>
              </a:spcAft>
              <a:defRPr/>
            </a:pPr>
            <a:r>
              <a:rPr lang="de-DE" sz="2400" b="1" dirty="0">
                <a:solidFill>
                  <a:schemeClr val="accent4">
                    <a:lumMod val="75000"/>
                  </a:schemeClr>
                </a:solidFill>
                <a:latin typeface="+mn-lt"/>
                <a:cs typeface="+mn-cs"/>
              </a:rPr>
              <a:t>Erwartungswerte berechnen</a:t>
            </a:r>
            <a:endParaRPr lang="de-DE" sz="2400" b="1" dirty="0">
              <a:solidFill>
                <a:schemeClr val="accent4">
                  <a:lumMod val="75000"/>
                </a:schemeClr>
              </a:solidFill>
              <a:latin typeface="+mn-lt"/>
              <a:cs typeface="+mn-cs"/>
            </a:endParaRPr>
          </a:p>
        </p:txBody>
      </p:sp>
      <p:sp>
        <p:nvSpPr>
          <p:cNvPr id="52228" name="Textfeld 4"/>
          <p:cNvSpPr txBox="1">
            <a:spLocks noChangeArrowheads="1"/>
          </p:cNvSpPr>
          <p:nvPr/>
        </p:nvSpPr>
        <p:spPr bwMode="auto">
          <a:xfrm>
            <a:off x="539750" y="2133600"/>
            <a:ext cx="1222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de-DE" altLang="de-DE" b="1"/>
              <a:t>To be done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Larissa-Design">
  <a:themeElements>
    <a:clrScheme name="Iapetus">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5365</Words>
  <Application>Microsoft Office PowerPoint</Application>
  <PresentationFormat>Bildschirmpräsentation (4:3)</PresentationFormat>
  <Paragraphs>362</Paragraphs>
  <Slides>50</Slides>
  <Notes>10</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50</vt:i4>
      </vt:variant>
    </vt:vector>
  </HeadingPairs>
  <TitlesOfParts>
    <vt:vector size="53" baseType="lpstr">
      <vt:lpstr>Calibri</vt:lpstr>
      <vt:lpstr>Arial</vt:lpstr>
      <vt:lpstr>Larissa-Design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lpstr>Stoni‘s 20 Doko-Regeln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Stonis 20 Dokoregeln</dc:title>
  <dc:creator>mwolff</dc:creator>
  <cp:lastModifiedBy>Claudia</cp:lastModifiedBy>
  <cp:revision>117</cp:revision>
  <dcterms:created xsi:type="dcterms:W3CDTF">2012-07-18T11:05:16Z</dcterms:created>
  <dcterms:modified xsi:type="dcterms:W3CDTF">2015-09-11T18:38:42Z</dcterms:modified>
</cp:coreProperties>
</file>